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harts/chart9.xml" ContentType="application/vnd.openxmlformats-officedocument.drawingml.chart+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charts/chart7.xml" ContentType="application/vnd.openxmlformats-officedocument.drawingml.char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charts/chart8.xml" ContentType="application/vnd.openxmlformats-officedocument.drawingml.char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charts/chart6.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handoutMasterIdLst>
    <p:handoutMasterId r:id="rId27"/>
  </p:handoutMasterIdLst>
  <p:sldIdLst>
    <p:sldId id="256" r:id="rId2"/>
    <p:sldId id="260" r:id="rId3"/>
    <p:sldId id="265" r:id="rId4"/>
    <p:sldId id="293" r:id="rId5"/>
    <p:sldId id="276" r:id="rId6"/>
    <p:sldId id="295" r:id="rId7"/>
    <p:sldId id="298" r:id="rId8"/>
    <p:sldId id="294" r:id="rId9"/>
    <p:sldId id="284" r:id="rId10"/>
    <p:sldId id="282" r:id="rId11"/>
    <p:sldId id="283" r:id="rId12"/>
    <p:sldId id="285" r:id="rId13"/>
    <p:sldId id="286" r:id="rId14"/>
    <p:sldId id="288" r:id="rId15"/>
    <p:sldId id="259" r:id="rId16"/>
    <p:sldId id="275" r:id="rId17"/>
    <p:sldId id="296" r:id="rId18"/>
    <p:sldId id="274" r:id="rId19"/>
    <p:sldId id="257" r:id="rId20"/>
    <p:sldId id="289" r:id="rId21"/>
    <p:sldId id="287" r:id="rId22"/>
    <p:sldId id="290" r:id="rId23"/>
    <p:sldId id="291" r:id="rId24"/>
    <p:sldId id="292"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kj37455" initials="o"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987" autoAdjust="0"/>
  </p:normalViewPr>
  <p:slideViewPr>
    <p:cSldViewPr>
      <p:cViewPr varScale="1">
        <p:scale>
          <a:sx n="70" d="100"/>
          <a:sy n="70" d="100"/>
        </p:scale>
        <p:origin x="-108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169.134.198.110\DSI_DOc\Healthcare%20Associated%20Infection%20Mandatory%20Reporting\Long%20Term%20Care\LTC%20Needs%20Assessment\Analysis\Results\Results%20by%20topic\Rank.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169.134.198.110\DSI_DOc\Healthcare%20Associated%20Infection%20Mandatory%20Reporting\Long%20Term%20Care\LTC%20Needs%20Assessment\Analysis\Results\Results%20by%20topic\Rank.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169.134.198.110\DSI_DOc\Healthcare%20Associated%20Infection%20Mandatory%20Reporting\Long%20Term%20Care\LTC%20Needs%20Assessment\Analysis\Results\Results%20by%20topic\Rank.xls"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169.134.198.110\DSI_DOc\Healthcare%20Associated%20Infection%20Mandatory%20Reporting\Long%20Term%20Care\LTC%20Needs%20Assessment\Analysis\Results\Results%20by%20topic\Rank.xls"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1" Type="http://schemas.openxmlformats.org/officeDocument/2006/relationships/oleObject" Target="file:///\\169.134.198.110\DSI_DOc\Healthcare%20Associated%20Infection%20Mandatory%20Reporting\Long%20Term%20Care\LTC%20Needs%20Assessment\Analysis\Results\Results%20by%20topic\Rank.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169.134.198.110\DSI_DOc\Healthcare%20Associated%20Infection%20Mandatory%20Reporting\Long%20Term%20Care\LTC%20Needs%20Assessment\Analysis\Results\Results%20by%20topic\Rank.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169.134.198.110\DSI_DOc\Healthcare%20Associated%20Infection%20Mandatory%20Reporting\Long%20Term%20Care\LTC%20Needs%20Assessment\Analysis\Results\Results%20by%20topic\Rank.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169.134.198.110\DSI_DOc\Healthcare%20Associated%20Infection%20Mandatory%20Reporting\Long%20Term%20Care\LTC%20Needs%20Assessment\Analysis\Results\Results%20by%20topic\Rank.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169.134.198.110\DSI_DOc\Healthcare%20Associated%20Infection%20Mandatory%20Reporting\Long%20Term%20Care\LTC%20Needs%20Assessment\Analysis\Results\Results%20by%20topic\Rank.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
  <c:clrMapOvr bg1="lt1" tx1="dk1" bg2="lt2" tx2="dk2" accent1="accent1" accent2="accent2" accent3="accent3" accent4="accent4" accent5="accent5" accent6="accent6" hlink="hlink" folHlink="folHlink"/>
  <c:chart>
    <c:title>
      <c:tx>
        <c:rich>
          <a:bodyPr/>
          <a:lstStyle/>
          <a:p>
            <a:pPr>
              <a:defRPr sz="2400"/>
            </a:pPr>
            <a:r>
              <a:rPr lang="en-US" sz="2400" dirty="0">
                <a:latin typeface="Corbel" pitchFamily="34" charset="0"/>
              </a:rPr>
              <a:t>Outbreaks in Assisted Living Facilities and </a:t>
            </a:r>
            <a:endParaRPr lang="en-US" sz="2400" dirty="0" smtClean="0">
              <a:latin typeface="Corbel" pitchFamily="34" charset="0"/>
            </a:endParaRPr>
          </a:p>
          <a:p>
            <a:pPr>
              <a:defRPr sz="2400"/>
            </a:pPr>
            <a:r>
              <a:rPr lang="en-US" sz="2400" dirty="0" smtClean="0">
                <a:latin typeface="Corbel" pitchFamily="34" charset="0"/>
              </a:rPr>
              <a:t>Nursing </a:t>
            </a:r>
            <a:r>
              <a:rPr lang="en-US" sz="2400" dirty="0">
                <a:latin typeface="Corbel" pitchFamily="34" charset="0"/>
              </a:rPr>
              <a:t>Homes, Virginia, 2006-2010</a:t>
            </a:r>
          </a:p>
        </c:rich>
      </c:tx>
      <c:layout>
        <c:manualLayout>
          <c:xMode val="edge"/>
          <c:yMode val="edge"/>
          <c:x val="0.14401902887139106"/>
          <c:y val="9.8076348051430212E-4"/>
        </c:manualLayout>
      </c:layout>
      <c:overlay val="1"/>
    </c:title>
    <c:plotArea>
      <c:layout>
        <c:manualLayout>
          <c:layoutTarget val="inner"/>
          <c:xMode val="edge"/>
          <c:yMode val="edge"/>
          <c:x val="8.9147098800150024E-2"/>
          <c:y val="0.1484565179352581"/>
          <c:w val="0.86485196721585889"/>
          <c:h val="0.62862338924727867"/>
        </c:manualLayout>
      </c:layout>
      <c:barChart>
        <c:barDir val="col"/>
        <c:grouping val="clustered"/>
        <c:ser>
          <c:idx val="1"/>
          <c:order val="0"/>
          <c:tx>
            <c:strRef>
              <c:f>Data!$A$5</c:f>
              <c:strCache>
                <c:ptCount val="1"/>
                <c:pt idx="0">
                  <c:v>Nursing Home</c:v>
                </c:pt>
              </c:strCache>
            </c:strRef>
          </c:tx>
          <c:spPr>
            <a:solidFill>
              <a:srgbClr val="53548A">
                <a:lumMod val="75000"/>
              </a:srgbClr>
            </a:solidFill>
          </c:spPr>
          <c:cat>
            <c:numRef>
              <c:f>Data!$B$2:$F$2</c:f>
              <c:numCache>
                <c:formatCode>General</c:formatCode>
                <c:ptCount val="5"/>
                <c:pt idx="0">
                  <c:v>2006</c:v>
                </c:pt>
                <c:pt idx="1">
                  <c:v>2007</c:v>
                </c:pt>
                <c:pt idx="2">
                  <c:v>2008</c:v>
                </c:pt>
                <c:pt idx="3">
                  <c:v>2009</c:v>
                </c:pt>
                <c:pt idx="4">
                  <c:v>2010</c:v>
                </c:pt>
              </c:numCache>
            </c:numRef>
          </c:cat>
          <c:val>
            <c:numRef>
              <c:f>Data!$B$5:$F$5</c:f>
              <c:numCache>
                <c:formatCode>General</c:formatCode>
                <c:ptCount val="5"/>
                <c:pt idx="0">
                  <c:v>92</c:v>
                </c:pt>
                <c:pt idx="1">
                  <c:v>85</c:v>
                </c:pt>
                <c:pt idx="2">
                  <c:v>58</c:v>
                </c:pt>
                <c:pt idx="3">
                  <c:v>54</c:v>
                </c:pt>
                <c:pt idx="4">
                  <c:v>49</c:v>
                </c:pt>
              </c:numCache>
            </c:numRef>
          </c:val>
        </c:ser>
        <c:ser>
          <c:idx val="0"/>
          <c:order val="1"/>
          <c:tx>
            <c:strRef>
              <c:f>Data!$A$4</c:f>
              <c:strCache>
                <c:ptCount val="1"/>
                <c:pt idx="0">
                  <c:v>Assisted Living Facility</c:v>
                </c:pt>
              </c:strCache>
            </c:strRef>
          </c:tx>
          <c:spPr>
            <a:solidFill>
              <a:srgbClr val="438086">
                <a:lumMod val="40000"/>
                <a:lumOff val="60000"/>
              </a:srgbClr>
            </a:solidFill>
          </c:spPr>
          <c:cat>
            <c:numRef>
              <c:f>Data!$B$2:$F$2</c:f>
              <c:numCache>
                <c:formatCode>General</c:formatCode>
                <c:ptCount val="5"/>
                <c:pt idx="0">
                  <c:v>2006</c:v>
                </c:pt>
                <c:pt idx="1">
                  <c:v>2007</c:v>
                </c:pt>
                <c:pt idx="2">
                  <c:v>2008</c:v>
                </c:pt>
                <c:pt idx="3">
                  <c:v>2009</c:v>
                </c:pt>
                <c:pt idx="4">
                  <c:v>2010</c:v>
                </c:pt>
              </c:numCache>
            </c:numRef>
          </c:cat>
          <c:val>
            <c:numRef>
              <c:f>Data!$B$4:$F$4</c:f>
              <c:numCache>
                <c:formatCode>General</c:formatCode>
                <c:ptCount val="5"/>
                <c:pt idx="0">
                  <c:v>43</c:v>
                </c:pt>
                <c:pt idx="1">
                  <c:v>78</c:v>
                </c:pt>
                <c:pt idx="2">
                  <c:v>128</c:v>
                </c:pt>
                <c:pt idx="3">
                  <c:v>105</c:v>
                </c:pt>
                <c:pt idx="4">
                  <c:v>111</c:v>
                </c:pt>
              </c:numCache>
            </c:numRef>
          </c:val>
        </c:ser>
        <c:axId val="99732480"/>
        <c:axId val="100641792"/>
      </c:barChart>
      <c:catAx>
        <c:axId val="99732480"/>
        <c:scaling>
          <c:orientation val="minMax"/>
        </c:scaling>
        <c:axPos val="b"/>
        <c:title>
          <c:tx>
            <c:rich>
              <a:bodyPr/>
              <a:lstStyle/>
              <a:p>
                <a:pPr>
                  <a:defRPr sz="2000"/>
                </a:pPr>
                <a:r>
                  <a:rPr lang="en-US" sz="2000" dirty="0">
                    <a:latin typeface="Corbel" pitchFamily="34" charset="0"/>
                  </a:rPr>
                  <a:t>Year</a:t>
                </a:r>
              </a:p>
            </c:rich>
          </c:tx>
          <c:layout/>
        </c:title>
        <c:numFmt formatCode="General" sourceLinked="1"/>
        <c:tickLblPos val="nextTo"/>
        <c:txPr>
          <a:bodyPr/>
          <a:lstStyle/>
          <a:p>
            <a:pPr>
              <a:defRPr baseline="0">
                <a:latin typeface="Corbel" pitchFamily="34" charset="0"/>
              </a:defRPr>
            </a:pPr>
            <a:endParaRPr lang="en-US"/>
          </a:p>
        </c:txPr>
        <c:crossAx val="100641792"/>
        <c:crosses val="autoZero"/>
        <c:auto val="1"/>
        <c:lblAlgn val="ctr"/>
        <c:lblOffset val="100"/>
      </c:catAx>
      <c:valAx>
        <c:axId val="100641792"/>
        <c:scaling>
          <c:orientation val="minMax"/>
        </c:scaling>
        <c:axPos val="l"/>
        <c:majorGridlines/>
        <c:title>
          <c:tx>
            <c:rich>
              <a:bodyPr rot="-5400000" vert="horz"/>
              <a:lstStyle/>
              <a:p>
                <a:pPr>
                  <a:defRPr/>
                </a:pPr>
                <a:r>
                  <a:rPr lang="en-US" dirty="0">
                    <a:latin typeface="Corbel" pitchFamily="34" charset="0"/>
                  </a:rPr>
                  <a:t>Number of outbreaks</a:t>
                </a:r>
              </a:p>
            </c:rich>
          </c:tx>
          <c:layout/>
        </c:title>
        <c:numFmt formatCode="General" sourceLinked="1"/>
        <c:tickLblPos val="nextTo"/>
        <c:txPr>
          <a:bodyPr/>
          <a:lstStyle/>
          <a:p>
            <a:pPr>
              <a:defRPr sz="1400" baseline="0">
                <a:latin typeface="Corbel" pitchFamily="34" charset="0"/>
              </a:defRPr>
            </a:pPr>
            <a:endParaRPr lang="en-US"/>
          </a:p>
        </c:txPr>
        <c:crossAx val="99732480"/>
        <c:crosses val="autoZero"/>
        <c:crossBetween val="between"/>
      </c:valAx>
    </c:plotArea>
    <c:legend>
      <c:legendPos val="b"/>
      <c:layout/>
      <c:txPr>
        <a:bodyPr/>
        <a:lstStyle/>
        <a:p>
          <a:pPr>
            <a:defRPr sz="2000">
              <a:latin typeface="Corbel" pitchFamily="34" charset="0"/>
            </a:defRPr>
          </a:pPr>
          <a:endParaRPr lang="en-US"/>
        </a:p>
      </c:txPr>
    </c:legend>
    <c:plotVisOnly val="1"/>
  </c:chart>
  <c:txPr>
    <a:bodyPr/>
    <a:lstStyle/>
    <a:p>
      <a:pPr>
        <a:defRPr sz="1800"/>
      </a:pPr>
      <a:endParaRPr lang="en-US"/>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plotArea>
      <c:layout/>
      <c:barChart>
        <c:barDir val="col"/>
        <c:grouping val="clustered"/>
        <c:ser>
          <c:idx val="0"/>
          <c:order val="0"/>
          <c:tx>
            <c:strRef>
              <c:f>Sheet2!$B$1</c:f>
              <c:strCache>
                <c:ptCount val="1"/>
                <c:pt idx="0">
                  <c:v>NH </c:v>
                </c:pt>
              </c:strCache>
            </c:strRef>
          </c:tx>
          <c:spPr>
            <a:solidFill>
              <a:srgbClr val="53548A"/>
            </a:solidFill>
          </c:spPr>
          <c:cat>
            <c:strRef>
              <c:f>Sheet2!$A$2:$A$6</c:f>
              <c:strCache>
                <c:ptCount val="5"/>
                <c:pt idx="0">
                  <c:v>Reviews microbiology and/or lab reports </c:v>
                </c:pt>
                <c:pt idx="1">
                  <c:v>Observes resident </c:v>
                </c:pt>
                <c:pt idx="2">
                  <c:v>Reviews healthcare provider notes </c:v>
                </c:pt>
                <c:pt idx="3">
                  <c:v>Reviews antibiotic orders </c:v>
                </c:pt>
                <c:pt idx="4">
                  <c:v>Resident, friend, or family member reports infection </c:v>
                </c:pt>
              </c:strCache>
            </c:strRef>
          </c:cat>
          <c:val>
            <c:numRef>
              <c:f>Sheet2!$B$2:$B$6</c:f>
              <c:numCache>
                <c:formatCode>0%</c:formatCode>
                <c:ptCount val="5"/>
                <c:pt idx="0">
                  <c:v>0.98</c:v>
                </c:pt>
                <c:pt idx="1">
                  <c:v>0.91</c:v>
                </c:pt>
                <c:pt idx="2">
                  <c:v>0.88000000000000167</c:v>
                </c:pt>
                <c:pt idx="3">
                  <c:v>0.84000000000000163</c:v>
                </c:pt>
                <c:pt idx="4">
                  <c:v>0.45</c:v>
                </c:pt>
              </c:numCache>
            </c:numRef>
          </c:val>
        </c:ser>
        <c:ser>
          <c:idx val="1"/>
          <c:order val="1"/>
          <c:tx>
            <c:strRef>
              <c:f>Sheet2!$C$1</c:f>
              <c:strCache>
                <c:ptCount val="1"/>
                <c:pt idx="0">
                  <c:v>ALF </c:v>
                </c:pt>
              </c:strCache>
            </c:strRef>
          </c:tx>
          <c:spPr>
            <a:solidFill>
              <a:srgbClr val="438086">
                <a:lumMod val="40000"/>
                <a:lumOff val="60000"/>
              </a:srgbClr>
            </a:solidFill>
          </c:spPr>
          <c:cat>
            <c:strRef>
              <c:f>Sheet2!$A$2:$A$6</c:f>
              <c:strCache>
                <c:ptCount val="5"/>
                <c:pt idx="0">
                  <c:v>Reviews microbiology and/or lab reports </c:v>
                </c:pt>
                <c:pt idx="1">
                  <c:v>Observes resident </c:v>
                </c:pt>
                <c:pt idx="2">
                  <c:v>Reviews healthcare provider notes </c:v>
                </c:pt>
                <c:pt idx="3">
                  <c:v>Reviews antibiotic orders </c:v>
                </c:pt>
                <c:pt idx="4">
                  <c:v>Resident, friend, or family member reports infection </c:v>
                </c:pt>
              </c:strCache>
            </c:strRef>
          </c:cat>
          <c:val>
            <c:numRef>
              <c:f>Sheet2!$C$2:$C$6</c:f>
              <c:numCache>
                <c:formatCode>0%</c:formatCode>
                <c:ptCount val="5"/>
                <c:pt idx="0">
                  <c:v>0.61000000000000165</c:v>
                </c:pt>
                <c:pt idx="1">
                  <c:v>0.87000000000000666</c:v>
                </c:pt>
                <c:pt idx="2">
                  <c:v>0.6800000000000036</c:v>
                </c:pt>
                <c:pt idx="3">
                  <c:v>0.35000000000000031</c:v>
                </c:pt>
                <c:pt idx="4">
                  <c:v>0.58000000000000151</c:v>
                </c:pt>
              </c:numCache>
            </c:numRef>
          </c:val>
        </c:ser>
        <c:axId val="83494016"/>
        <c:axId val="83495552"/>
      </c:barChart>
      <c:catAx>
        <c:axId val="83494016"/>
        <c:scaling>
          <c:orientation val="minMax"/>
        </c:scaling>
        <c:axPos val="b"/>
        <c:tickLblPos val="nextTo"/>
        <c:txPr>
          <a:bodyPr/>
          <a:lstStyle/>
          <a:p>
            <a:pPr>
              <a:defRPr sz="1300" baseline="0">
                <a:latin typeface="Corbel" pitchFamily="34" charset="0"/>
              </a:defRPr>
            </a:pPr>
            <a:endParaRPr lang="en-US"/>
          </a:p>
        </c:txPr>
        <c:crossAx val="83495552"/>
        <c:crosses val="autoZero"/>
        <c:auto val="1"/>
        <c:lblAlgn val="ctr"/>
        <c:lblOffset val="100"/>
      </c:catAx>
      <c:valAx>
        <c:axId val="83495552"/>
        <c:scaling>
          <c:orientation val="minMax"/>
          <c:max val="1"/>
        </c:scaling>
        <c:axPos val="l"/>
        <c:majorGridlines/>
        <c:numFmt formatCode="0%" sourceLinked="1"/>
        <c:tickLblPos val="nextTo"/>
        <c:crossAx val="83494016"/>
        <c:crosses val="autoZero"/>
        <c:crossBetween val="between"/>
      </c:valAx>
    </c:plotArea>
    <c:legend>
      <c:legendPos val="r"/>
      <c:legendEntry>
        <c:idx val="0"/>
        <c:txPr>
          <a:bodyPr/>
          <a:lstStyle/>
          <a:p>
            <a:pPr>
              <a:defRPr sz="2500" baseline="0">
                <a:latin typeface="Corbel" pitchFamily="34" charset="0"/>
              </a:defRPr>
            </a:pPr>
            <a:endParaRPr lang="en-US"/>
          </a:p>
        </c:txPr>
      </c:legendEntry>
      <c:legendEntry>
        <c:idx val="1"/>
        <c:txPr>
          <a:bodyPr/>
          <a:lstStyle/>
          <a:p>
            <a:pPr>
              <a:defRPr sz="2500" baseline="0">
                <a:latin typeface="Corbel" pitchFamily="34" charset="0"/>
              </a:defRPr>
            </a:pPr>
            <a:endParaRPr lang="en-US"/>
          </a:p>
        </c:txPr>
      </c:legendEntry>
      <c:layout>
        <c:manualLayout>
          <c:xMode val="edge"/>
          <c:yMode val="edge"/>
          <c:x val="0.87460196381702282"/>
          <c:y val="0.34493115614646525"/>
          <c:w val="0.11646946475440566"/>
          <c:h val="0.23090271502947379"/>
        </c:manualLayout>
      </c:layout>
      <c:txPr>
        <a:bodyPr/>
        <a:lstStyle/>
        <a:p>
          <a:pPr>
            <a:defRPr sz="1800" baseline="0">
              <a:latin typeface="Corbel" pitchFamily="34" charset="0"/>
            </a:defRPr>
          </a:pPr>
          <a:endParaRPr lang="en-US"/>
        </a:p>
      </c:txPr>
    </c:legend>
    <c:plotVisOnly val="1"/>
  </c:chart>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plotArea>
      <c:layout/>
      <c:barChart>
        <c:barDir val="col"/>
        <c:grouping val="clustered"/>
        <c:ser>
          <c:idx val="0"/>
          <c:order val="0"/>
          <c:tx>
            <c:strRef>
              <c:f>Sheet2!$B$17</c:f>
              <c:strCache>
                <c:ptCount val="1"/>
                <c:pt idx="0">
                  <c:v>NH</c:v>
                </c:pt>
              </c:strCache>
            </c:strRef>
          </c:tx>
          <c:cat>
            <c:strRef>
              <c:f>Sheet2!$A$18:$A$28</c:f>
              <c:strCache>
                <c:ptCount val="11"/>
                <c:pt idx="0">
                  <c:v>UTI</c:v>
                </c:pt>
                <c:pt idx="1">
                  <c:v>Skin and soft tissue infections </c:v>
                </c:pt>
                <c:pt idx="2">
                  <c:v>Clostridium difficile infections</c:v>
                </c:pt>
                <c:pt idx="3">
                  <c:v>CAUTI </c:v>
                </c:pt>
                <c:pt idx="4">
                  <c:v>MRSA </c:v>
                </c:pt>
                <c:pt idx="5">
                  <c:v>Pneumonia, VAP</c:v>
                </c:pt>
                <c:pt idx="6">
                  <c:v>VRE</c:v>
                </c:pt>
                <c:pt idx="7">
                  <c:v>SSI</c:v>
                </c:pt>
                <c:pt idx="8">
                  <c:v>Influenza</c:v>
                </c:pt>
                <c:pt idx="9">
                  <c:v>Norovirus</c:v>
                </c:pt>
                <c:pt idx="10">
                  <c:v>Pneumonia, not VAP</c:v>
                </c:pt>
              </c:strCache>
            </c:strRef>
          </c:cat>
          <c:val>
            <c:numRef>
              <c:f>Sheet2!$B$18:$B$28</c:f>
              <c:numCache>
                <c:formatCode>General</c:formatCode>
                <c:ptCount val="11"/>
                <c:pt idx="0">
                  <c:v>96</c:v>
                </c:pt>
                <c:pt idx="1">
                  <c:v>92</c:v>
                </c:pt>
                <c:pt idx="2">
                  <c:v>91</c:v>
                </c:pt>
                <c:pt idx="3">
                  <c:v>91</c:v>
                </c:pt>
                <c:pt idx="4">
                  <c:v>89</c:v>
                </c:pt>
                <c:pt idx="5">
                  <c:v>85</c:v>
                </c:pt>
                <c:pt idx="6">
                  <c:v>84</c:v>
                </c:pt>
                <c:pt idx="7">
                  <c:v>79</c:v>
                </c:pt>
                <c:pt idx="8">
                  <c:v>78</c:v>
                </c:pt>
                <c:pt idx="9">
                  <c:v>67</c:v>
                </c:pt>
                <c:pt idx="10">
                  <c:v>18</c:v>
                </c:pt>
              </c:numCache>
            </c:numRef>
          </c:val>
        </c:ser>
        <c:ser>
          <c:idx val="1"/>
          <c:order val="1"/>
          <c:tx>
            <c:strRef>
              <c:f>Sheet2!$C$17</c:f>
              <c:strCache>
                <c:ptCount val="1"/>
                <c:pt idx="0">
                  <c:v>ALF</c:v>
                </c:pt>
              </c:strCache>
            </c:strRef>
          </c:tx>
          <c:spPr>
            <a:solidFill>
              <a:srgbClr val="438086">
                <a:lumMod val="40000"/>
                <a:lumOff val="60000"/>
              </a:srgbClr>
            </a:solidFill>
          </c:spPr>
          <c:cat>
            <c:strRef>
              <c:f>Sheet2!$A$18:$A$28</c:f>
              <c:strCache>
                <c:ptCount val="11"/>
                <c:pt idx="0">
                  <c:v>UTI</c:v>
                </c:pt>
                <c:pt idx="1">
                  <c:v>Skin and soft tissue infections </c:v>
                </c:pt>
                <c:pt idx="2">
                  <c:v>Clostridium difficile infections</c:v>
                </c:pt>
                <c:pt idx="3">
                  <c:v>CAUTI </c:v>
                </c:pt>
                <c:pt idx="4">
                  <c:v>MRSA </c:v>
                </c:pt>
                <c:pt idx="5">
                  <c:v>Pneumonia, VAP</c:v>
                </c:pt>
                <c:pt idx="6">
                  <c:v>VRE</c:v>
                </c:pt>
                <c:pt idx="7">
                  <c:v>SSI</c:v>
                </c:pt>
                <c:pt idx="8">
                  <c:v>Influenza</c:v>
                </c:pt>
                <c:pt idx="9">
                  <c:v>Norovirus</c:v>
                </c:pt>
                <c:pt idx="10">
                  <c:v>Pneumonia, not VAP</c:v>
                </c:pt>
              </c:strCache>
            </c:strRef>
          </c:cat>
          <c:val>
            <c:numRef>
              <c:f>Sheet2!$C$18:$C$28</c:f>
              <c:numCache>
                <c:formatCode>0</c:formatCode>
                <c:ptCount val="11"/>
                <c:pt idx="0">
                  <c:v>81.25</c:v>
                </c:pt>
                <c:pt idx="1">
                  <c:v>81.25</c:v>
                </c:pt>
                <c:pt idx="2">
                  <c:v>56.25</c:v>
                </c:pt>
                <c:pt idx="3">
                  <c:v>43.75</c:v>
                </c:pt>
                <c:pt idx="4">
                  <c:v>50</c:v>
                </c:pt>
                <c:pt idx="5">
                  <c:v>12.5</c:v>
                </c:pt>
                <c:pt idx="6">
                  <c:v>18.75</c:v>
                </c:pt>
                <c:pt idx="7">
                  <c:v>37.5</c:v>
                </c:pt>
                <c:pt idx="8">
                  <c:v>81.25</c:v>
                </c:pt>
                <c:pt idx="9">
                  <c:v>75</c:v>
                </c:pt>
                <c:pt idx="10">
                  <c:v>56.25</c:v>
                </c:pt>
              </c:numCache>
            </c:numRef>
          </c:val>
        </c:ser>
        <c:axId val="83537280"/>
        <c:axId val="83580032"/>
      </c:barChart>
      <c:catAx>
        <c:axId val="83537280"/>
        <c:scaling>
          <c:orientation val="minMax"/>
        </c:scaling>
        <c:axPos val="b"/>
        <c:tickLblPos val="nextTo"/>
        <c:txPr>
          <a:bodyPr/>
          <a:lstStyle/>
          <a:p>
            <a:pPr>
              <a:defRPr sz="1200" baseline="0">
                <a:latin typeface="Corbel" pitchFamily="34" charset="0"/>
              </a:defRPr>
            </a:pPr>
            <a:endParaRPr lang="en-US"/>
          </a:p>
        </c:txPr>
        <c:crossAx val="83580032"/>
        <c:crosses val="autoZero"/>
        <c:auto val="1"/>
        <c:lblAlgn val="ctr"/>
        <c:lblOffset val="100"/>
      </c:catAx>
      <c:valAx>
        <c:axId val="83580032"/>
        <c:scaling>
          <c:orientation val="minMax"/>
          <c:max val="100"/>
        </c:scaling>
        <c:axPos val="l"/>
        <c:majorGridlines/>
        <c:numFmt formatCode="General" sourceLinked="1"/>
        <c:tickLblPos val="nextTo"/>
        <c:crossAx val="83537280"/>
        <c:crosses val="autoZero"/>
        <c:crossBetween val="between"/>
      </c:valAx>
    </c:plotArea>
    <c:legend>
      <c:legendPos val="b"/>
      <c:legendEntry>
        <c:idx val="0"/>
        <c:txPr>
          <a:bodyPr/>
          <a:lstStyle/>
          <a:p>
            <a:pPr>
              <a:defRPr sz="2500" baseline="0">
                <a:latin typeface="Corbel" pitchFamily="34" charset="0"/>
              </a:defRPr>
            </a:pPr>
            <a:endParaRPr lang="en-US"/>
          </a:p>
        </c:txPr>
      </c:legendEntry>
      <c:legendEntry>
        <c:idx val="1"/>
        <c:txPr>
          <a:bodyPr/>
          <a:lstStyle/>
          <a:p>
            <a:pPr>
              <a:defRPr sz="2500" baseline="0">
                <a:latin typeface="Corbel" pitchFamily="34" charset="0"/>
              </a:defRPr>
            </a:pPr>
            <a:endParaRPr lang="en-US"/>
          </a:p>
        </c:txPr>
      </c:legendEntry>
      <c:layout>
        <c:manualLayout>
          <c:xMode val="edge"/>
          <c:yMode val="edge"/>
          <c:x val="0.39921611602673385"/>
          <c:y val="0.86722846225104255"/>
          <c:w val="0.33043361203560917"/>
          <c:h val="7.3948008337193144E-2"/>
        </c:manualLayout>
      </c:layout>
      <c:txPr>
        <a:bodyPr/>
        <a:lstStyle/>
        <a:p>
          <a:pPr>
            <a:defRPr sz="1800" baseline="0">
              <a:latin typeface="Corbel" pitchFamily="34" charset="0"/>
            </a:defRPr>
          </a:pPr>
          <a:endParaRPr lang="en-US"/>
        </a:p>
      </c:txPr>
    </c:legend>
    <c:plotVisOnly val="1"/>
  </c:chart>
  <c:externalData r:id="rId2"/>
</c:chartSpace>
</file>

<file path=ppt/charts/chart4.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plotArea>
      <c:layout/>
      <c:barChart>
        <c:barDir val="col"/>
        <c:grouping val="clustered"/>
        <c:ser>
          <c:idx val="0"/>
          <c:order val="0"/>
          <c:tx>
            <c:strRef>
              <c:f>Sheet3!$A$2</c:f>
              <c:strCache>
                <c:ptCount val="1"/>
                <c:pt idx="0">
                  <c:v>NH</c:v>
                </c:pt>
              </c:strCache>
            </c:strRef>
          </c:tx>
          <c:spPr>
            <a:solidFill>
              <a:srgbClr val="53548A"/>
            </a:solidFill>
          </c:spPr>
          <c:cat>
            <c:strRef>
              <c:f>Sheet3!$B$1:$F$1</c:f>
              <c:strCache>
                <c:ptCount val="5"/>
                <c:pt idx="0">
                  <c:v>Policy</c:v>
                </c:pt>
                <c:pt idx="1">
                  <c:v>Annual training</c:v>
                </c:pt>
                <c:pt idx="2">
                  <c:v>Training upon employment</c:v>
                </c:pt>
                <c:pt idx="3">
                  <c:v>Perceived challenge</c:v>
                </c:pt>
                <c:pt idx="4">
                  <c:v>Education needed</c:v>
                </c:pt>
              </c:strCache>
            </c:strRef>
          </c:cat>
          <c:val>
            <c:numRef>
              <c:f>Sheet3!$B$2:$F$2</c:f>
              <c:numCache>
                <c:formatCode>0%</c:formatCode>
                <c:ptCount val="5"/>
                <c:pt idx="0">
                  <c:v>1</c:v>
                </c:pt>
                <c:pt idx="1">
                  <c:v>0.93</c:v>
                </c:pt>
                <c:pt idx="2">
                  <c:v>0.83000000000000018</c:v>
                </c:pt>
                <c:pt idx="3">
                  <c:v>0.42500000000000016</c:v>
                </c:pt>
                <c:pt idx="4">
                  <c:v>0.21840000000000007</c:v>
                </c:pt>
              </c:numCache>
            </c:numRef>
          </c:val>
        </c:ser>
        <c:ser>
          <c:idx val="1"/>
          <c:order val="1"/>
          <c:tx>
            <c:strRef>
              <c:f>Sheet3!$A$3</c:f>
              <c:strCache>
                <c:ptCount val="1"/>
                <c:pt idx="0">
                  <c:v>ALF</c:v>
                </c:pt>
              </c:strCache>
            </c:strRef>
          </c:tx>
          <c:spPr>
            <a:solidFill>
              <a:srgbClr val="438086">
                <a:lumMod val="40000"/>
                <a:lumOff val="60000"/>
              </a:srgbClr>
            </a:solidFill>
          </c:spPr>
          <c:cat>
            <c:strRef>
              <c:f>Sheet3!$B$1:$F$1</c:f>
              <c:strCache>
                <c:ptCount val="5"/>
                <c:pt idx="0">
                  <c:v>Policy</c:v>
                </c:pt>
                <c:pt idx="1">
                  <c:v>Annual training</c:v>
                </c:pt>
                <c:pt idx="2">
                  <c:v>Training upon employment</c:v>
                </c:pt>
                <c:pt idx="3">
                  <c:v>Perceived challenge</c:v>
                </c:pt>
                <c:pt idx="4">
                  <c:v>Education needed</c:v>
                </c:pt>
              </c:strCache>
            </c:strRef>
          </c:cat>
          <c:val>
            <c:numRef>
              <c:f>Sheet3!$B$3:$F$3</c:f>
              <c:numCache>
                <c:formatCode>0%</c:formatCode>
                <c:ptCount val="5"/>
                <c:pt idx="0">
                  <c:v>0.9700000000000002</c:v>
                </c:pt>
                <c:pt idx="1">
                  <c:v>0.8500000000000002</c:v>
                </c:pt>
                <c:pt idx="2">
                  <c:v>0.70000000000000018</c:v>
                </c:pt>
                <c:pt idx="3">
                  <c:v>0.19350000000000001</c:v>
                </c:pt>
                <c:pt idx="4">
                  <c:v>0.31250000000000011</c:v>
                </c:pt>
              </c:numCache>
            </c:numRef>
          </c:val>
        </c:ser>
        <c:axId val="83593856"/>
        <c:axId val="83661184"/>
      </c:barChart>
      <c:catAx>
        <c:axId val="83593856"/>
        <c:scaling>
          <c:orientation val="minMax"/>
        </c:scaling>
        <c:axPos val="b"/>
        <c:tickLblPos val="nextTo"/>
        <c:txPr>
          <a:bodyPr/>
          <a:lstStyle/>
          <a:p>
            <a:pPr>
              <a:defRPr sz="1300" baseline="0">
                <a:latin typeface="Corbel" pitchFamily="34" charset="0"/>
              </a:defRPr>
            </a:pPr>
            <a:endParaRPr lang="en-US"/>
          </a:p>
        </c:txPr>
        <c:crossAx val="83661184"/>
        <c:crosses val="autoZero"/>
        <c:auto val="1"/>
        <c:lblAlgn val="ctr"/>
        <c:lblOffset val="100"/>
      </c:catAx>
      <c:valAx>
        <c:axId val="83661184"/>
        <c:scaling>
          <c:orientation val="minMax"/>
          <c:max val="1"/>
        </c:scaling>
        <c:axPos val="l"/>
        <c:majorGridlines/>
        <c:numFmt formatCode="0%" sourceLinked="1"/>
        <c:tickLblPos val="nextTo"/>
        <c:crossAx val="83593856"/>
        <c:crosses val="autoZero"/>
        <c:crossBetween val="between"/>
      </c:valAx>
    </c:plotArea>
    <c:legend>
      <c:legendPos val="r"/>
      <c:legendEntry>
        <c:idx val="0"/>
        <c:txPr>
          <a:bodyPr/>
          <a:lstStyle/>
          <a:p>
            <a:pPr>
              <a:defRPr sz="2500" baseline="0">
                <a:latin typeface="Corbel" pitchFamily="34" charset="0"/>
              </a:defRPr>
            </a:pPr>
            <a:endParaRPr lang="en-US"/>
          </a:p>
        </c:txPr>
      </c:legendEntry>
      <c:legendEntry>
        <c:idx val="1"/>
        <c:txPr>
          <a:bodyPr/>
          <a:lstStyle/>
          <a:p>
            <a:pPr>
              <a:defRPr sz="2500" baseline="0">
                <a:latin typeface="Corbel" pitchFamily="34" charset="0"/>
              </a:defRPr>
            </a:pPr>
            <a:endParaRPr lang="en-US"/>
          </a:p>
        </c:txPr>
      </c:legendEntry>
      <c:layout>
        <c:manualLayout>
          <c:xMode val="edge"/>
          <c:yMode val="edge"/>
          <c:x val="0.87460196381702282"/>
          <c:y val="0.34493115614646525"/>
          <c:w val="0.1164694647544056"/>
          <c:h val="0.23090271502947379"/>
        </c:manualLayout>
      </c:layout>
      <c:txPr>
        <a:bodyPr/>
        <a:lstStyle/>
        <a:p>
          <a:pPr>
            <a:defRPr sz="1800" baseline="0">
              <a:latin typeface="Corbel" pitchFamily="34" charset="0"/>
            </a:defRPr>
          </a:pPr>
          <a:endParaRPr lang="en-US"/>
        </a:p>
      </c:txPr>
    </c:legend>
    <c:plotVisOnly val="1"/>
  </c:chart>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Sheet2!$A$84</c:f>
              <c:strCache>
                <c:ptCount val="1"/>
                <c:pt idx="0">
                  <c:v>NH</c:v>
                </c:pt>
              </c:strCache>
            </c:strRef>
          </c:tx>
          <c:cat>
            <c:strRef>
              <c:f>Sheet2!$B$83:$F$83</c:f>
              <c:strCache>
                <c:ptCount val="5"/>
                <c:pt idx="0">
                  <c:v>Awareness</c:v>
                </c:pt>
                <c:pt idx="1">
                  <c:v>Policy</c:v>
                </c:pt>
                <c:pt idx="2">
                  <c:v>Training annually</c:v>
                </c:pt>
                <c:pt idx="3">
                  <c:v>Training upon employment</c:v>
                </c:pt>
                <c:pt idx="4">
                  <c:v>Hepatitis vaccine strongly encouraged for staff</c:v>
                </c:pt>
              </c:strCache>
            </c:strRef>
          </c:cat>
          <c:val>
            <c:numRef>
              <c:f>Sheet2!$B$84:$F$84</c:f>
              <c:numCache>
                <c:formatCode>0%</c:formatCode>
                <c:ptCount val="5"/>
                <c:pt idx="0">
                  <c:v>0.98</c:v>
                </c:pt>
                <c:pt idx="1">
                  <c:v>0.99</c:v>
                </c:pt>
                <c:pt idx="2">
                  <c:v>0.93</c:v>
                </c:pt>
                <c:pt idx="3">
                  <c:v>0.86000000000000065</c:v>
                </c:pt>
                <c:pt idx="4">
                  <c:v>0.97000000000000064</c:v>
                </c:pt>
              </c:numCache>
            </c:numRef>
          </c:val>
        </c:ser>
        <c:ser>
          <c:idx val="1"/>
          <c:order val="1"/>
          <c:tx>
            <c:strRef>
              <c:f>Sheet2!$A$85</c:f>
              <c:strCache>
                <c:ptCount val="1"/>
                <c:pt idx="0">
                  <c:v>ALF</c:v>
                </c:pt>
              </c:strCache>
            </c:strRef>
          </c:tx>
          <c:spPr>
            <a:solidFill>
              <a:schemeClr val="accent2">
                <a:lumMod val="40000"/>
                <a:lumOff val="60000"/>
              </a:schemeClr>
            </a:solidFill>
          </c:spPr>
          <c:cat>
            <c:strRef>
              <c:f>Sheet2!$B$83:$F$83</c:f>
              <c:strCache>
                <c:ptCount val="5"/>
                <c:pt idx="0">
                  <c:v>Awareness</c:v>
                </c:pt>
                <c:pt idx="1">
                  <c:v>Policy</c:v>
                </c:pt>
                <c:pt idx="2">
                  <c:v>Training annually</c:v>
                </c:pt>
                <c:pt idx="3">
                  <c:v>Training upon employment</c:v>
                </c:pt>
                <c:pt idx="4">
                  <c:v>Hepatitis vaccine strongly encouraged for staff</c:v>
                </c:pt>
              </c:strCache>
            </c:strRef>
          </c:cat>
          <c:val>
            <c:numRef>
              <c:f>Sheet2!$B$85:$F$85</c:f>
              <c:numCache>
                <c:formatCode>0%</c:formatCode>
                <c:ptCount val="5"/>
                <c:pt idx="0">
                  <c:v>1</c:v>
                </c:pt>
                <c:pt idx="1">
                  <c:v>0.82000000000000062</c:v>
                </c:pt>
                <c:pt idx="2">
                  <c:v>0.76000000000000323</c:v>
                </c:pt>
                <c:pt idx="3">
                  <c:v>0.67000000000000481</c:v>
                </c:pt>
                <c:pt idx="4">
                  <c:v>0.73000000000000065</c:v>
                </c:pt>
              </c:numCache>
            </c:numRef>
          </c:val>
        </c:ser>
        <c:axId val="83670528"/>
        <c:axId val="83672064"/>
      </c:barChart>
      <c:catAx>
        <c:axId val="83670528"/>
        <c:scaling>
          <c:orientation val="minMax"/>
        </c:scaling>
        <c:axPos val="b"/>
        <c:tickLblPos val="nextTo"/>
        <c:txPr>
          <a:bodyPr/>
          <a:lstStyle/>
          <a:p>
            <a:pPr>
              <a:defRPr sz="1600"/>
            </a:pPr>
            <a:endParaRPr lang="en-US"/>
          </a:p>
        </c:txPr>
        <c:crossAx val="83672064"/>
        <c:crosses val="autoZero"/>
        <c:auto val="1"/>
        <c:lblAlgn val="ctr"/>
        <c:lblOffset val="100"/>
      </c:catAx>
      <c:valAx>
        <c:axId val="83672064"/>
        <c:scaling>
          <c:orientation val="minMax"/>
          <c:max val="1"/>
        </c:scaling>
        <c:axPos val="l"/>
        <c:majorGridlines/>
        <c:numFmt formatCode="0%" sourceLinked="1"/>
        <c:tickLblPos val="nextTo"/>
        <c:txPr>
          <a:bodyPr/>
          <a:lstStyle/>
          <a:p>
            <a:pPr>
              <a:defRPr sz="1400"/>
            </a:pPr>
            <a:endParaRPr lang="en-US"/>
          </a:p>
        </c:txPr>
        <c:crossAx val="83670528"/>
        <c:crosses val="autoZero"/>
        <c:crossBetween val="between"/>
      </c:valAx>
    </c:plotArea>
    <c:legend>
      <c:legendPos val="r"/>
      <c:layout/>
      <c:txPr>
        <a:bodyPr/>
        <a:lstStyle/>
        <a:p>
          <a:pPr>
            <a:defRPr sz="2000"/>
          </a:pPr>
          <a:endParaRPr lang="en-US"/>
        </a:p>
      </c:txPr>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Sheet2!$A$72</c:f>
              <c:strCache>
                <c:ptCount val="1"/>
                <c:pt idx="0">
                  <c:v>NH</c:v>
                </c:pt>
              </c:strCache>
            </c:strRef>
          </c:tx>
          <c:cat>
            <c:strRef>
              <c:f>Sheet2!$B$71:$D$71</c:f>
              <c:strCache>
                <c:ptCount val="3"/>
                <c:pt idx="0">
                  <c:v>Policy</c:v>
                </c:pt>
                <c:pt idx="1">
                  <c:v>Annual training</c:v>
                </c:pt>
                <c:pt idx="2">
                  <c:v>Training upon employment</c:v>
                </c:pt>
              </c:strCache>
            </c:strRef>
          </c:cat>
          <c:val>
            <c:numRef>
              <c:f>Sheet2!$B$72:$D$72</c:f>
              <c:numCache>
                <c:formatCode>0%</c:formatCode>
                <c:ptCount val="3"/>
                <c:pt idx="0">
                  <c:v>0.99</c:v>
                </c:pt>
                <c:pt idx="1">
                  <c:v>0.92</c:v>
                </c:pt>
                <c:pt idx="2">
                  <c:v>0.84000000000000163</c:v>
                </c:pt>
              </c:numCache>
            </c:numRef>
          </c:val>
        </c:ser>
        <c:ser>
          <c:idx val="1"/>
          <c:order val="1"/>
          <c:tx>
            <c:strRef>
              <c:f>Sheet2!$A$73</c:f>
              <c:strCache>
                <c:ptCount val="1"/>
                <c:pt idx="0">
                  <c:v>ALF</c:v>
                </c:pt>
              </c:strCache>
            </c:strRef>
          </c:tx>
          <c:spPr>
            <a:solidFill>
              <a:schemeClr val="accent2">
                <a:lumMod val="40000"/>
                <a:lumOff val="60000"/>
              </a:schemeClr>
            </a:solidFill>
          </c:spPr>
          <c:cat>
            <c:strRef>
              <c:f>Sheet2!$B$71:$D$71</c:f>
              <c:strCache>
                <c:ptCount val="3"/>
                <c:pt idx="0">
                  <c:v>Policy</c:v>
                </c:pt>
                <c:pt idx="1">
                  <c:v>Annual training</c:v>
                </c:pt>
                <c:pt idx="2">
                  <c:v>Training upon employment</c:v>
                </c:pt>
              </c:strCache>
            </c:strRef>
          </c:cat>
          <c:val>
            <c:numRef>
              <c:f>Sheet2!$B$73:$D$73</c:f>
              <c:numCache>
                <c:formatCode>0%</c:formatCode>
                <c:ptCount val="3"/>
                <c:pt idx="0">
                  <c:v>0.97000000000000064</c:v>
                </c:pt>
                <c:pt idx="1">
                  <c:v>0.85000000000000164</c:v>
                </c:pt>
                <c:pt idx="2">
                  <c:v>0.64000000000000423</c:v>
                </c:pt>
              </c:numCache>
            </c:numRef>
          </c:val>
        </c:ser>
        <c:axId val="83733888"/>
        <c:axId val="83743872"/>
      </c:barChart>
      <c:catAx>
        <c:axId val="83733888"/>
        <c:scaling>
          <c:orientation val="minMax"/>
        </c:scaling>
        <c:axPos val="b"/>
        <c:tickLblPos val="nextTo"/>
        <c:txPr>
          <a:bodyPr/>
          <a:lstStyle/>
          <a:p>
            <a:pPr>
              <a:defRPr sz="1600"/>
            </a:pPr>
            <a:endParaRPr lang="en-US"/>
          </a:p>
        </c:txPr>
        <c:crossAx val="83743872"/>
        <c:crosses val="autoZero"/>
        <c:auto val="1"/>
        <c:lblAlgn val="ctr"/>
        <c:lblOffset val="100"/>
      </c:catAx>
      <c:valAx>
        <c:axId val="83743872"/>
        <c:scaling>
          <c:orientation val="minMax"/>
          <c:max val="1"/>
        </c:scaling>
        <c:axPos val="l"/>
        <c:majorGridlines/>
        <c:numFmt formatCode="0%" sourceLinked="1"/>
        <c:tickLblPos val="nextTo"/>
        <c:txPr>
          <a:bodyPr/>
          <a:lstStyle/>
          <a:p>
            <a:pPr>
              <a:defRPr sz="1400"/>
            </a:pPr>
            <a:endParaRPr lang="en-US"/>
          </a:p>
        </c:txPr>
        <c:crossAx val="83733888"/>
        <c:crosses val="autoZero"/>
        <c:crossBetween val="between"/>
      </c:valAx>
    </c:plotArea>
    <c:legend>
      <c:legendPos val="r"/>
      <c:legendEntry>
        <c:idx val="0"/>
        <c:txPr>
          <a:bodyPr/>
          <a:lstStyle/>
          <a:p>
            <a:pPr>
              <a:defRPr sz="2500"/>
            </a:pPr>
            <a:endParaRPr lang="en-US"/>
          </a:p>
        </c:txPr>
      </c:legendEntry>
      <c:legendEntry>
        <c:idx val="1"/>
        <c:txPr>
          <a:bodyPr/>
          <a:lstStyle/>
          <a:p>
            <a:pPr>
              <a:defRPr sz="2500"/>
            </a:pPr>
            <a:endParaRPr lang="en-US"/>
          </a:p>
        </c:txPr>
      </c:legendEntry>
      <c:layout/>
      <c:txPr>
        <a:bodyPr/>
        <a:lstStyle/>
        <a:p>
          <a:pPr>
            <a:defRPr sz="1600"/>
          </a:pPr>
          <a:endParaRPr lang="en-US"/>
        </a:p>
      </c:txPr>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9.521582606228346E-2"/>
          <c:y val="2.040816326530611E-2"/>
          <c:w val="0.78770199333191504"/>
          <c:h val="0.85280331030050183"/>
        </c:manualLayout>
      </c:layout>
      <c:barChart>
        <c:barDir val="col"/>
        <c:grouping val="clustered"/>
        <c:ser>
          <c:idx val="0"/>
          <c:order val="0"/>
          <c:tx>
            <c:strRef>
              <c:f>Sheet2!$A$75</c:f>
              <c:strCache>
                <c:ptCount val="1"/>
                <c:pt idx="0">
                  <c:v>NH</c:v>
                </c:pt>
              </c:strCache>
            </c:strRef>
          </c:tx>
          <c:cat>
            <c:strRef>
              <c:f>Sheet2!$B$74:$D$74</c:f>
              <c:strCache>
                <c:ptCount val="3"/>
                <c:pt idx="0">
                  <c:v>Policy</c:v>
                </c:pt>
                <c:pt idx="1">
                  <c:v>Annual training</c:v>
                </c:pt>
                <c:pt idx="2">
                  <c:v>Training upon employment</c:v>
                </c:pt>
              </c:strCache>
            </c:strRef>
          </c:cat>
          <c:val>
            <c:numRef>
              <c:f>Sheet2!$B$75:$D$75</c:f>
              <c:numCache>
                <c:formatCode>0%</c:formatCode>
                <c:ptCount val="3"/>
                <c:pt idx="0">
                  <c:v>0.99</c:v>
                </c:pt>
                <c:pt idx="1">
                  <c:v>0.95000000000000062</c:v>
                </c:pt>
                <c:pt idx="2">
                  <c:v>0.83000000000000063</c:v>
                </c:pt>
              </c:numCache>
            </c:numRef>
          </c:val>
        </c:ser>
        <c:ser>
          <c:idx val="1"/>
          <c:order val="1"/>
          <c:tx>
            <c:strRef>
              <c:f>Sheet2!$A$76</c:f>
              <c:strCache>
                <c:ptCount val="1"/>
                <c:pt idx="0">
                  <c:v>ALF</c:v>
                </c:pt>
              </c:strCache>
            </c:strRef>
          </c:tx>
          <c:spPr>
            <a:solidFill>
              <a:schemeClr val="accent2">
                <a:lumMod val="40000"/>
                <a:lumOff val="60000"/>
              </a:schemeClr>
            </a:solidFill>
          </c:spPr>
          <c:cat>
            <c:strRef>
              <c:f>Sheet2!$B$74:$D$74</c:f>
              <c:strCache>
                <c:ptCount val="3"/>
                <c:pt idx="0">
                  <c:v>Policy</c:v>
                </c:pt>
                <c:pt idx="1">
                  <c:v>Annual training</c:v>
                </c:pt>
                <c:pt idx="2">
                  <c:v>Training upon employment</c:v>
                </c:pt>
              </c:strCache>
            </c:strRef>
          </c:cat>
          <c:val>
            <c:numRef>
              <c:f>Sheet2!$B$76:$D$76</c:f>
              <c:numCache>
                <c:formatCode>0%</c:formatCode>
                <c:ptCount val="3"/>
                <c:pt idx="0">
                  <c:v>0.89</c:v>
                </c:pt>
                <c:pt idx="1">
                  <c:v>0.76000000000000323</c:v>
                </c:pt>
                <c:pt idx="2">
                  <c:v>0.55000000000000004</c:v>
                </c:pt>
              </c:numCache>
            </c:numRef>
          </c:val>
        </c:ser>
        <c:axId val="83802752"/>
        <c:axId val="83816832"/>
      </c:barChart>
      <c:catAx>
        <c:axId val="83802752"/>
        <c:scaling>
          <c:orientation val="minMax"/>
        </c:scaling>
        <c:axPos val="b"/>
        <c:numFmt formatCode="General" sourceLinked="1"/>
        <c:tickLblPos val="nextTo"/>
        <c:txPr>
          <a:bodyPr/>
          <a:lstStyle/>
          <a:p>
            <a:pPr>
              <a:defRPr sz="1600"/>
            </a:pPr>
            <a:endParaRPr lang="en-US"/>
          </a:p>
        </c:txPr>
        <c:crossAx val="83816832"/>
        <c:crosses val="autoZero"/>
        <c:auto val="1"/>
        <c:lblAlgn val="ctr"/>
        <c:lblOffset val="100"/>
      </c:catAx>
      <c:valAx>
        <c:axId val="83816832"/>
        <c:scaling>
          <c:orientation val="minMax"/>
          <c:max val="1"/>
        </c:scaling>
        <c:axPos val="l"/>
        <c:majorGridlines/>
        <c:numFmt formatCode="0%" sourceLinked="1"/>
        <c:tickLblPos val="nextTo"/>
        <c:crossAx val="83802752"/>
        <c:crosses val="autoZero"/>
        <c:crossBetween val="between"/>
      </c:valAx>
    </c:plotArea>
    <c:legend>
      <c:legendPos val="r"/>
      <c:legendEntry>
        <c:idx val="0"/>
        <c:txPr>
          <a:bodyPr/>
          <a:lstStyle/>
          <a:p>
            <a:pPr>
              <a:defRPr sz="2500"/>
            </a:pPr>
            <a:endParaRPr lang="en-US"/>
          </a:p>
        </c:txPr>
      </c:legendEntry>
      <c:legendEntry>
        <c:idx val="1"/>
        <c:txPr>
          <a:bodyPr/>
          <a:lstStyle/>
          <a:p>
            <a:pPr>
              <a:defRPr sz="2500"/>
            </a:pPr>
            <a:endParaRPr lang="en-US"/>
          </a:p>
        </c:txPr>
      </c:legendEntry>
      <c:layout>
        <c:manualLayout>
          <c:xMode val="edge"/>
          <c:yMode val="edge"/>
          <c:x val="0.88099512560929882"/>
          <c:y val="0.39204857867342885"/>
          <c:w val="0.11900487439070115"/>
          <c:h val="0.2046034076248944"/>
        </c:manualLayout>
      </c:layout>
      <c:txPr>
        <a:bodyPr/>
        <a:lstStyle/>
        <a:p>
          <a:pPr>
            <a:defRPr sz="1800"/>
          </a:pPr>
          <a:endParaRPr lang="en-US"/>
        </a:p>
      </c:txPr>
    </c:legend>
    <c:plotVisOnly val="1"/>
    <c:dispBlanksAs val="gap"/>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7.2126377952755921E-2"/>
          <c:y val="1.7857142857142898E-2"/>
          <c:w val="0.80956614173227548"/>
          <c:h val="0.90096480127484102"/>
        </c:manualLayout>
      </c:layout>
      <c:barChart>
        <c:barDir val="col"/>
        <c:grouping val="clustered"/>
        <c:ser>
          <c:idx val="0"/>
          <c:order val="0"/>
          <c:tx>
            <c:strRef>
              <c:f>Sheet2!$A$136</c:f>
              <c:strCache>
                <c:ptCount val="1"/>
                <c:pt idx="0">
                  <c:v>Staff</c:v>
                </c:pt>
              </c:strCache>
            </c:strRef>
          </c:tx>
          <c:cat>
            <c:strRef>
              <c:f>Sheet2!$B$135:$E$135</c:f>
              <c:strCache>
                <c:ptCount val="4"/>
                <c:pt idx="0">
                  <c:v>Policy </c:v>
                </c:pt>
                <c:pt idx="1">
                  <c:v>Encourage influenza</c:v>
                </c:pt>
                <c:pt idx="2">
                  <c:v>Encourage hepatitis</c:v>
                </c:pt>
                <c:pt idx="3">
                  <c:v>Encourage pneumonia</c:v>
                </c:pt>
              </c:strCache>
            </c:strRef>
          </c:cat>
          <c:val>
            <c:numRef>
              <c:f>Sheet2!$B$136:$E$136</c:f>
              <c:numCache>
                <c:formatCode>0%</c:formatCode>
                <c:ptCount val="4"/>
                <c:pt idx="0">
                  <c:v>0.94000000000000061</c:v>
                </c:pt>
                <c:pt idx="1">
                  <c:v>0.9</c:v>
                </c:pt>
                <c:pt idx="2">
                  <c:v>0.73000000000000065</c:v>
                </c:pt>
                <c:pt idx="3">
                  <c:v>0.37000000000000038</c:v>
                </c:pt>
              </c:numCache>
            </c:numRef>
          </c:val>
        </c:ser>
        <c:ser>
          <c:idx val="1"/>
          <c:order val="1"/>
          <c:tx>
            <c:strRef>
              <c:f>Sheet2!$A$137</c:f>
              <c:strCache>
                <c:ptCount val="1"/>
                <c:pt idx="0">
                  <c:v>Resident</c:v>
                </c:pt>
              </c:strCache>
            </c:strRef>
          </c:tx>
          <c:spPr>
            <a:solidFill>
              <a:srgbClr val="438086">
                <a:lumMod val="40000"/>
                <a:lumOff val="60000"/>
              </a:srgbClr>
            </a:solidFill>
          </c:spPr>
          <c:cat>
            <c:strRef>
              <c:f>Sheet2!$B$135:$E$135</c:f>
              <c:strCache>
                <c:ptCount val="4"/>
                <c:pt idx="0">
                  <c:v>Policy </c:v>
                </c:pt>
                <c:pt idx="1">
                  <c:v>Encourage influenza</c:v>
                </c:pt>
                <c:pt idx="2">
                  <c:v>Encourage hepatitis</c:v>
                </c:pt>
                <c:pt idx="3">
                  <c:v>Encourage pneumonia</c:v>
                </c:pt>
              </c:strCache>
            </c:strRef>
          </c:cat>
          <c:val>
            <c:numRef>
              <c:f>Sheet2!$B$137:$E$137</c:f>
              <c:numCache>
                <c:formatCode>0%</c:formatCode>
                <c:ptCount val="4"/>
                <c:pt idx="0">
                  <c:v>0.91</c:v>
                </c:pt>
                <c:pt idx="1">
                  <c:v>0.93</c:v>
                </c:pt>
                <c:pt idx="2">
                  <c:v>0.27</c:v>
                </c:pt>
                <c:pt idx="3">
                  <c:v>0.77000000000000324</c:v>
                </c:pt>
              </c:numCache>
            </c:numRef>
          </c:val>
        </c:ser>
        <c:axId val="83932672"/>
        <c:axId val="83934208"/>
      </c:barChart>
      <c:catAx>
        <c:axId val="83932672"/>
        <c:scaling>
          <c:orientation val="minMax"/>
        </c:scaling>
        <c:axPos val="b"/>
        <c:tickLblPos val="nextTo"/>
        <c:txPr>
          <a:bodyPr/>
          <a:lstStyle/>
          <a:p>
            <a:pPr>
              <a:defRPr sz="1400"/>
            </a:pPr>
            <a:endParaRPr lang="en-US"/>
          </a:p>
        </c:txPr>
        <c:crossAx val="83934208"/>
        <c:crosses val="autoZero"/>
        <c:auto val="1"/>
        <c:lblAlgn val="ctr"/>
        <c:lblOffset val="100"/>
      </c:catAx>
      <c:valAx>
        <c:axId val="83934208"/>
        <c:scaling>
          <c:orientation val="minMax"/>
        </c:scaling>
        <c:axPos val="l"/>
        <c:majorGridlines/>
        <c:numFmt formatCode="0%" sourceLinked="1"/>
        <c:tickLblPos val="nextTo"/>
        <c:txPr>
          <a:bodyPr/>
          <a:lstStyle/>
          <a:p>
            <a:pPr>
              <a:defRPr sz="1400"/>
            </a:pPr>
            <a:endParaRPr lang="en-US"/>
          </a:p>
        </c:txPr>
        <c:crossAx val="83932672"/>
        <c:crosses val="autoZero"/>
        <c:crossBetween val="between"/>
      </c:valAx>
    </c:plotArea>
    <c:legend>
      <c:legendPos val="r"/>
      <c:layout>
        <c:manualLayout>
          <c:xMode val="edge"/>
          <c:yMode val="edge"/>
          <c:x val="0.875773472394898"/>
          <c:y val="0.44379749646678779"/>
          <c:w val="0.124226527605102"/>
          <c:h val="0.15599475065616797"/>
        </c:manualLayout>
      </c:layout>
      <c:txPr>
        <a:bodyPr/>
        <a:lstStyle/>
        <a:p>
          <a:pPr>
            <a:defRPr sz="1600"/>
          </a:pPr>
          <a:endParaRPr lang="en-US"/>
        </a:p>
      </c:txPr>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Sheet2!$A$131</c:f>
              <c:strCache>
                <c:ptCount val="1"/>
                <c:pt idx="0">
                  <c:v>Staff</c:v>
                </c:pt>
              </c:strCache>
            </c:strRef>
          </c:tx>
          <c:cat>
            <c:strRef>
              <c:f>Sheet2!$B$130:$E$130</c:f>
              <c:strCache>
                <c:ptCount val="4"/>
                <c:pt idx="0">
                  <c:v>Policy </c:v>
                </c:pt>
                <c:pt idx="1">
                  <c:v>Encourage influenza</c:v>
                </c:pt>
                <c:pt idx="2">
                  <c:v>Encourage hepatitis</c:v>
                </c:pt>
                <c:pt idx="3">
                  <c:v>Encourage pneumonia</c:v>
                </c:pt>
              </c:strCache>
            </c:strRef>
          </c:cat>
          <c:val>
            <c:numRef>
              <c:f>Sheet2!$B$131:$E$131</c:f>
              <c:numCache>
                <c:formatCode>0%</c:formatCode>
                <c:ptCount val="4"/>
                <c:pt idx="0">
                  <c:v>0.99</c:v>
                </c:pt>
                <c:pt idx="1">
                  <c:v>0.98</c:v>
                </c:pt>
                <c:pt idx="2">
                  <c:v>0.98</c:v>
                </c:pt>
                <c:pt idx="3">
                  <c:v>0.36000000000000032</c:v>
                </c:pt>
              </c:numCache>
            </c:numRef>
          </c:val>
        </c:ser>
        <c:ser>
          <c:idx val="1"/>
          <c:order val="1"/>
          <c:tx>
            <c:strRef>
              <c:f>Sheet2!$A$132</c:f>
              <c:strCache>
                <c:ptCount val="1"/>
                <c:pt idx="0">
                  <c:v>Resident</c:v>
                </c:pt>
              </c:strCache>
            </c:strRef>
          </c:tx>
          <c:spPr>
            <a:solidFill>
              <a:srgbClr val="438086">
                <a:lumMod val="40000"/>
                <a:lumOff val="60000"/>
              </a:srgbClr>
            </a:solidFill>
          </c:spPr>
          <c:cat>
            <c:strRef>
              <c:f>Sheet2!$B$130:$E$130</c:f>
              <c:strCache>
                <c:ptCount val="4"/>
                <c:pt idx="0">
                  <c:v>Policy </c:v>
                </c:pt>
                <c:pt idx="1">
                  <c:v>Encourage influenza</c:v>
                </c:pt>
                <c:pt idx="2">
                  <c:v>Encourage hepatitis</c:v>
                </c:pt>
                <c:pt idx="3">
                  <c:v>Encourage pneumonia</c:v>
                </c:pt>
              </c:strCache>
            </c:strRef>
          </c:cat>
          <c:val>
            <c:numRef>
              <c:f>Sheet2!$B$132:$E$132</c:f>
              <c:numCache>
                <c:formatCode>0%</c:formatCode>
                <c:ptCount val="4"/>
                <c:pt idx="0">
                  <c:v>0.99</c:v>
                </c:pt>
                <c:pt idx="1">
                  <c:v>0.99</c:v>
                </c:pt>
                <c:pt idx="2">
                  <c:v>0.2</c:v>
                </c:pt>
                <c:pt idx="3">
                  <c:v>0.98</c:v>
                </c:pt>
              </c:numCache>
            </c:numRef>
          </c:val>
        </c:ser>
        <c:axId val="84032896"/>
        <c:axId val="84059264"/>
      </c:barChart>
      <c:catAx>
        <c:axId val="84032896"/>
        <c:scaling>
          <c:orientation val="minMax"/>
        </c:scaling>
        <c:axPos val="b"/>
        <c:tickLblPos val="nextTo"/>
        <c:txPr>
          <a:bodyPr/>
          <a:lstStyle/>
          <a:p>
            <a:pPr>
              <a:defRPr sz="1600"/>
            </a:pPr>
            <a:endParaRPr lang="en-US"/>
          </a:p>
        </c:txPr>
        <c:crossAx val="84059264"/>
        <c:crosses val="autoZero"/>
        <c:auto val="1"/>
        <c:lblAlgn val="ctr"/>
        <c:lblOffset val="100"/>
      </c:catAx>
      <c:valAx>
        <c:axId val="84059264"/>
        <c:scaling>
          <c:orientation val="minMax"/>
          <c:max val="1"/>
        </c:scaling>
        <c:axPos val="l"/>
        <c:majorGridlines/>
        <c:numFmt formatCode="0%" sourceLinked="1"/>
        <c:tickLblPos val="nextTo"/>
        <c:txPr>
          <a:bodyPr/>
          <a:lstStyle/>
          <a:p>
            <a:pPr>
              <a:defRPr sz="1400"/>
            </a:pPr>
            <a:endParaRPr lang="en-US"/>
          </a:p>
        </c:txPr>
        <c:crossAx val="84032896"/>
        <c:crosses val="autoZero"/>
        <c:crossBetween val="between"/>
      </c:valAx>
    </c:plotArea>
    <c:legend>
      <c:legendPos val="r"/>
      <c:layout/>
      <c:txPr>
        <a:bodyPr/>
        <a:lstStyle/>
        <a:p>
          <a:pPr>
            <a:defRPr sz="1800"/>
          </a:pPr>
          <a:endParaRPr lang="en-US"/>
        </a:p>
      </c:txPr>
    </c:legend>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2" tIns="46586" rIns="93172" bIns="46586" rtlCol="0"/>
          <a:lstStyle>
            <a:lvl1pPr algn="r">
              <a:defRPr sz="1300"/>
            </a:lvl1pPr>
          </a:lstStyle>
          <a:p>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2" tIns="46586" rIns="93172" bIns="46586" rtlCol="0" anchor="b"/>
          <a:lstStyle>
            <a:lvl1pPr algn="r">
              <a:defRPr sz="1300"/>
            </a:lvl1pPr>
          </a:lstStyle>
          <a:p>
            <a:fld id="{74DD159B-99A4-4A7D-85CB-52A47E6E29F0}" type="slidenum">
              <a:rPr lang="en-US" smtClean="0"/>
              <a:pPr/>
              <a:t>‹#›</a:t>
            </a:fld>
            <a:endParaRPr lang="en-US"/>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35DDBD4C-FDFD-4CFF-9A5D-A50B56701536}" type="slidenum">
              <a:rPr lang="en-US" smtClean="0"/>
              <a:pPr/>
              <a:t>‹#›</a:t>
            </a:fld>
            <a:endParaRPr lang="en-US"/>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DDBD4C-FDFD-4CFF-9A5D-A50B56701536}" type="slidenum">
              <a:rPr lang="en-US" smtClean="0"/>
              <a:pPr/>
              <a:t>1</a:t>
            </a:fld>
            <a:endParaRPr lang="en-US"/>
          </a:p>
        </p:txBody>
      </p:sp>
      <p:sp>
        <p:nvSpPr>
          <p:cNvPr id="5" name="Date Placeholder 4"/>
          <p:cNvSpPr>
            <a:spLocks noGrp="1"/>
          </p:cNvSpPr>
          <p:nvPr>
            <p:ph type="dt" idx="1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itchFamily="34" charset="0"/>
                <a:ea typeface="ＭＳ Ｐゴシック" pitchFamily="34" charset="-128"/>
              </a:rPr>
              <a:t>Percent of</a:t>
            </a:r>
            <a:r>
              <a:rPr lang="en-US" baseline="0" dirty="0" smtClean="0">
                <a:latin typeface="Arial" pitchFamily="34" charset="0"/>
                <a:ea typeface="ＭＳ Ｐゴシック" pitchFamily="34" charset="-128"/>
              </a:rPr>
              <a:t> facilities that said the type of infection occurs “sometimes” or “often”</a:t>
            </a:r>
          </a:p>
          <a:p>
            <a:endParaRPr lang="en-US" dirty="0" smtClean="0">
              <a:latin typeface="Arial" pitchFamily="34" charset="0"/>
              <a:ea typeface="ＭＳ Ｐゴシック" pitchFamily="34" charset="-128"/>
            </a:endParaRPr>
          </a:p>
          <a:p>
            <a:endParaRPr lang="en-US" dirty="0" smtClean="0">
              <a:latin typeface="Arial" pitchFamily="34" charset="0"/>
              <a:ea typeface="ＭＳ Ｐゴシック" pitchFamily="34" charset="-128"/>
            </a:endParaRPr>
          </a:p>
          <a:p>
            <a:r>
              <a:rPr lang="en-US" dirty="0" smtClean="0">
                <a:latin typeface="Arial" pitchFamily="34" charset="0"/>
                <a:ea typeface="ＭＳ Ｐゴシック" pitchFamily="34" charset="-128"/>
              </a:rPr>
              <a:t>The </a:t>
            </a:r>
            <a:r>
              <a:rPr lang="en-US" dirty="0" smtClean="0">
                <a:latin typeface="Arial" pitchFamily="34" charset="0"/>
                <a:ea typeface="ＭＳ Ｐゴシック" pitchFamily="34" charset="-128"/>
              </a:rPr>
              <a:t>differences in NH and ALF infections may be partially due to a difference in tracking practices.  Moreover, residents in ALFs may go to a hospital or NH when having more severe infections and conditions.  Nevertheless, urinary tract infections appear to be the most common infection in both types of settings.  Pneumonia and skin and soft tissue infections also land in the top 5 types of infections in both types of facilities.  However, it is clear that influenza, </a:t>
            </a:r>
            <a:r>
              <a:rPr lang="en-US" dirty="0" err="1" smtClean="0">
                <a:latin typeface="Arial" pitchFamily="34" charset="0"/>
                <a:ea typeface="ＭＳ Ｐゴシック" pitchFamily="34" charset="-128"/>
              </a:rPr>
              <a:t>norovirus</a:t>
            </a:r>
            <a:r>
              <a:rPr lang="en-US" dirty="0" smtClean="0">
                <a:latin typeface="Arial" pitchFamily="34" charset="0"/>
                <a:ea typeface="ＭＳ Ｐゴシック" pitchFamily="34" charset="-128"/>
              </a:rPr>
              <a:t>, and MRSA are commonly in both types of facilities.</a:t>
            </a:r>
          </a:p>
        </p:txBody>
      </p:sp>
      <p:sp>
        <p:nvSpPr>
          <p:cNvPr id="48132" name="Slide Number Placeholder 3"/>
          <p:cNvSpPr>
            <a:spLocks noGrp="1"/>
          </p:cNvSpPr>
          <p:nvPr>
            <p:ph type="sldNum" sz="quarter" idx="5"/>
          </p:nvPr>
        </p:nvSpPr>
        <p:spPr>
          <a:noFill/>
        </p:spPr>
        <p:txBody>
          <a:bodyPr/>
          <a:lstStyle/>
          <a:p>
            <a:fld id="{37F5247E-CADE-49B7-A900-D4401080D826}" type="slidenum">
              <a:rPr lang="en-US" smtClean="0">
                <a:latin typeface="Arial" pitchFamily="34" charset="0"/>
                <a:ea typeface="ＭＳ Ｐゴシック" pitchFamily="34" charset="-128"/>
              </a:rPr>
              <a:pPr/>
              <a:t>10</a:t>
            </a:fld>
            <a:endParaRPr lang="en-US" smtClean="0">
              <a:latin typeface="Arial" pitchFamily="34" charset="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r>
              <a:rPr lang="en-US" dirty="0" smtClean="0">
                <a:latin typeface="Arial" pitchFamily="34" charset="0"/>
                <a:ea typeface="ＭＳ Ｐゴシック" pitchFamily="34" charset="-128"/>
              </a:rPr>
              <a:t>This graph was used in the training sessions to show how important observing</a:t>
            </a:r>
            <a:r>
              <a:rPr lang="en-US" baseline="0" dirty="0" smtClean="0">
                <a:latin typeface="Arial" pitchFamily="34" charset="0"/>
                <a:ea typeface="ＭＳ Ｐゴシック" pitchFamily="34" charset="-128"/>
              </a:rPr>
              <a:t> the resident is, especially in ALFs.  We used this as a springboard to talk about ways to identify residents who may have an infection that may be specific to these settings… for example, a slight change of temperature, not remembering to put on their watch like they do every other day.  This also gave us an avenue to discuss the importance of the entire staff team including dietary, environmental services, and volunteers who may get to know a resident and may be the first one to be aware of any subtle/significant changes that may lead to early detection and treatment of an infection.  </a:t>
            </a:r>
          </a:p>
          <a:p>
            <a:endParaRPr lang="en-US" b="0" baseline="0" dirty="0" smtClean="0">
              <a:latin typeface="Arial" pitchFamily="34" charset="0"/>
              <a:ea typeface="ＭＳ Ｐゴシック" pitchFamily="34" charset="-128"/>
            </a:endParaRPr>
          </a:p>
          <a:p>
            <a:r>
              <a:rPr lang="en-US" b="0" baseline="0" dirty="0" smtClean="0">
                <a:latin typeface="Arial" pitchFamily="34" charset="0"/>
                <a:ea typeface="ＭＳ Ｐゴシック" pitchFamily="34" charset="-128"/>
              </a:rPr>
              <a:t>At the same time, the ability to review lab reports and antibiotic orders are important to take into consideration to help target treatment, but should only be used when looking at the entire clinical picture.  We have heard again and again that practices still exist to screen or run tests when there are no symptoms, indicating a colonization and may lead to inappropriate antibiotic use, and that some facilities and physicians may still test for negative results to stop </a:t>
            </a:r>
            <a:r>
              <a:rPr lang="en-US" b="0" baseline="0" dirty="0" err="1" smtClean="0">
                <a:latin typeface="Arial" pitchFamily="34" charset="0"/>
                <a:ea typeface="ＭＳ Ｐゴシック" pitchFamily="34" charset="-128"/>
              </a:rPr>
              <a:t>treament</a:t>
            </a:r>
            <a:r>
              <a:rPr lang="en-US" b="0" baseline="0" dirty="0" smtClean="0">
                <a:latin typeface="Arial" pitchFamily="34" charset="0"/>
                <a:ea typeface="ＭＳ Ｐゴシック" pitchFamily="34" charset="-128"/>
              </a:rPr>
              <a:t>, which may lead to extended and inappropriate use of medications.</a:t>
            </a:r>
            <a:endParaRPr lang="en-US" b="0" dirty="0" smtClean="0">
              <a:latin typeface="Arial" pitchFamily="34" charset="0"/>
              <a:ea typeface="ＭＳ Ｐゴシック" pitchFamily="34" charset="-128"/>
            </a:endParaRPr>
          </a:p>
        </p:txBody>
      </p:sp>
      <p:sp>
        <p:nvSpPr>
          <p:cNvPr id="91140" name="Slide Number Placeholder 3"/>
          <p:cNvSpPr>
            <a:spLocks noGrp="1"/>
          </p:cNvSpPr>
          <p:nvPr>
            <p:ph type="sldNum" sz="quarter" idx="5"/>
          </p:nvPr>
        </p:nvSpPr>
        <p:spPr>
          <a:noFill/>
        </p:spPr>
        <p:txBody>
          <a:bodyPr/>
          <a:lstStyle/>
          <a:p>
            <a:fld id="{51021ED7-111C-4EA6-AB22-369814DDB1F6}" type="slidenum">
              <a:rPr lang="en-US" smtClean="0">
                <a:latin typeface="Arial" pitchFamily="34" charset="0"/>
                <a:ea typeface="ＭＳ Ｐゴシック" pitchFamily="34" charset="-128"/>
              </a:rPr>
              <a:pPr/>
              <a:t>11</a:t>
            </a:fld>
            <a:endParaRPr lang="en-US" smtClean="0">
              <a:latin typeface="Arial" pitchFamily="34" charset="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Arial" pitchFamily="34" charset="0"/>
              </a:rPr>
              <a:t>The facilities also differed in their ability to track data.  All nursing homes said they tracked data with most using a log or spreadsheet and a quarter using some version of an electronic database. Nearly half of ALFs did not track infections.  Of those who do, over half use a log/spreadsheet and less than a quarter have started using electronic databases.  </a:t>
            </a:r>
          </a:p>
          <a:p>
            <a:endParaRPr lang="en-US" dirty="0" smtClean="0">
              <a:latin typeface="Arial" pitchFamily="34" charset="0"/>
            </a:endParaRPr>
          </a:p>
          <a:p>
            <a:r>
              <a:rPr lang="en-US" dirty="0" smtClean="0">
                <a:latin typeface="Arial" pitchFamily="34" charset="0"/>
              </a:rPr>
              <a:t>It </a:t>
            </a:r>
            <a:r>
              <a:rPr lang="en-US" dirty="0" smtClean="0">
                <a:latin typeface="Arial" pitchFamily="34" charset="0"/>
              </a:rPr>
              <a:t>is clear that the two types of facilities may need different educational materials, support, and guidance concerning their surveillance practices. </a:t>
            </a:r>
            <a:endParaRPr lang="en-US" dirty="0" smtClean="0">
              <a:latin typeface="Arial" pitchFamily="34" charset="0"/>
            </a:endParaRPr>
          </a:p>
          <a:p>
            <a:endParaRPr lang="en-US" dirty="0" smtClean="0">
              <a:latin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Arial" pitchFamily="34" charset="0"/>
              </a:rPr>
              <a:t>It</a:t>
            </a:r>
            <a:r>
              <a:rPr lang="en-US" b="1" baseline="0" dirty="0" smtClean="0">
                <a:latin typeface="Arial" pitchFamily="34" charset="0"/>
              </a:rPr>
              <a:t> may indicate that ALFs may not be aware of the communicable dangers actually present in their facilities, preventing them from being able to take appropriate action. </a:t>
            </a:r>
            <a:endParaRPr lang="en-US" dirty="0" smtClean="0">
              <a:latin typeface="Arial" pitchFamily="34" charset="0"/>
            </a:endParaRPr>
          </a:p>
          <a:p>
            <a:r>
              <a:rPr lang="en-US" dirty="0" smtClean="0">
                <a:latin typeface="Arial" pitchFamily="34" charset="0"/>
              </a:rPr>
              <a:t> </a:t>
            </a:r>
            <a:endParaRPr lang="en-US" b="1" dirty="0" smtClean="0">
              <a:latin typeface="Arial" pitchFamily="34" charset="0"/>
            </a:endParaRPr>
          </a:p>
          <a:p>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35DDBD4C-FDFD-4CFF-9A5D-A50B56701536}"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ln/>
        </p:spPr>
        <p:txBody>
          <a:bodyPr/>
          <a:lstStyle/>
          <a:p>
            <a:r>
              <a:rPr lang="en-US" b="0" dirty="0" smtClean="0">
                <a:latin typeface="Arial" pitchFamily="34" charset="0"/>
                <a:ea typeface="ＭＳ Ｐゴシック" pitchFamily="34" charset="-128"/>
              </a:rPr>
              <a:t>ALFs</a:t>
            </a:r>
            <a:r>
              <a:rPr lang="en-US" b="0" baseline="0" dirty="0" smtClean="0">
                <a:latin typeface="Arial" pitchFamily="34" charset="0"/>
                <a:ea typeface="ＭＳ Ｐゴシック" pitchFamily="34" charset="-128"/>
              </a:rPr>
              <a:t> may be more likely to track the </a:t>
            </a:r>
            <a:r>
              <a:rPr lang="en-US" b="0" baseline="0" dirty="0" smtClean="0">
                <a:latin typeface="Arial" pitchFamily="34" charset="0"/>
                <a:ea typeface="ＭＳ Ｐゴシック" pitchFamily="34" charset="-128"/>
              </a:rPr>
              <a:t>diseases that typically cause outbreaks in their setting like </a:t>
            </a:r>
            <a:r>
              <a:rPr lang="en-US" b="0" baseline="0" dirty="0" smtClean="0">
                <a:latin typeface="Arial" pitchFamily="34" charset="0"/>
                <a:ea typeface="ＭＳ Ｐゴシック" pitchFamily="34" charset="-128"/>
              </a:rPr>
              <a:t>influenza and </a:t>
            </a:r>
            <a:r>
              <a:rPr lang="en-US" b="0" baseline="0" dirty="0" err="1" smtClean="0">
                <a:latin typeface="Arial" pitchFamily="34" charset="0"/>
                <a:ea typeface="ＭＳ Ｐゴシック" pitchFamily="34" charset="-128"/>
              </a:rPr>
              <a:t>norovirus</a:t>
            </a:r>
            <a:r>
              <a:rPr lang="en-US" b="0" baseline="0" dirty="0" smtClean="0">
                <a:latin typeface="Arial" pitchFamily="34" charset="0"/>
                <a:ea typeface="ＭＳ Ｐゴシック" pitchFamily="34" charset="-128"/>
              </a:rPr>
              <a:t> and some of the more common infections like UTI and </a:t>
            </a:r>
            <a:r>
              <a:rPr lang="en-US" b="0" baseline="0" dirty="0" smtClean="0">
                <a:latin typeface="Arial" pitchFamily="34" charset="0"/>
                <a:ea typeface="ＭＳ Ｐゴシック" pitchFamily="34" charset="-128"/>
              </a:rPr>
              <a:t>skin and soft tissue infections; </a:t>
            </a:r>
            <a:r>
              <a:rPr lang="en-US" b="0" baseline="0" dirty="0" smtClean="0">
                <a:latin typeface="Arial" pitchFamily="34" charset="0"/>
                <a:ea typeface="ＭＳ Ｐゴシック" pitchFamily="34" charset="-128"/>
              </a:rPr>
              <a:t>however, they are less likely to track MDROs and C. difficile </a:t>
            </a:r>
            <a:endParaRPr lang="en-US" b="1" baseline="0" dirty="0" smtClean="0">
              <a:latin typeface="Arial" pitchFamily="34" charset="0"/>
              <a:ea typeface="ＭＳ Ｐゴシック" pitchFamily="34" charset="-128"/>
            </a:endParaRPr>
          </a:p>
          <a:p>
            <a:endParaRPr lang="en-US" b="1" dirty="0" smtClean="0">
              <a:latin typeface="Arial" pitchFamily="34" charset="0"/>
              <a:ea typeface="ＭＳ Ｐゴシック" pitchFamily="34" charset="-128"/>
            </a:endParaRPr>
          </a:p>
        </p:txBody>
      </p:sp>
      <p:sp>
        <p:nvSpPr>
          <p:cNvPr id="112644" name="Slide Number Placeholder 3"/>
          <p:cNvSpPr>
            <a:spLocks noGrp="1"/>
          </p:cNvSpPr>
          <p:nvPr>
            <p:ph type="sldNum" sz="quarter" idx="5"/>
          </p:nvPr>
        </p:nvSpPr>
        <p:spPr>
          <a:noFill/>
        </p:spPr>
        <p:txBody>
          <a:bodyPr/>
          <a:lstStyle/>
          <a:p>
            <a:fld id="{EBD7A642-5C45-469A-90FB-B279ADEAAC92}" type="slidenum">
              <a:rPr lang="en-US" smtClean="0">
                <a:latin typeface="Arial" pitchFamily="34" charset="0"/>
                <a:ea typeface="ＭＳ Ｐゴシック" pitchFamily="34" charset="-128"/>
              </a:rPr>
              <a:pPr/>
              <a:t>13</a:t>
            </a:fld>
            <a:endParaRPr lang="en-US" smtClean="0">
              <a:latin typeface="Arial" pitchFamily="34" charset="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Although 43% of nursing homes identified staff hand hygiene compliance as a top infection prevention challenge, 78% said that no training on hand hygiene was needed.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Clearly, ALFs and NHs are very aware that they need policies</a:t>
            </a:r>
            <a:r>
              <a:rPr lang="en-US" sz="1200" kern="1200" baseline="0" dirty="0" smtClean="0">
                <a:solidFill>
                  <a:schemeClr val="tx1"/>
                </a:solidFill>
                <a:latin typeface="+mn-lt"/>
                <a:ea typeface="+mn-ea"/>
                <a:cs typeface="+mn-cs"/>
              </a:rPr>
              <a:t> to address these issues to prevent getting “dinged” by licensing agencies.  However, they are less likely to implement these policies, especially when it comes to new hires, exposing a vulnerable area of these types of facilities.  Many facilities may not feel that they want to invest and train staff if they do not stay for a longer period of time or maybe their resources are limited and training upon employment is what is sacrificed.  However, if staff are not trained immediately, they may develop bad habits that are difficult to break and may create more risk in the environment to staff and residents, which may ultimately cause morbidity and/or mortality</a:t>
            </a:r>
            <a:r>
              <a:rPr lang="en-US" sz="1200" kern="1200" baseline="0" dirty="0" smtClean="0">
                <a:solidFill>
                  <a:schemeClr val="tx1"/>
                </a:solidFill>
                <a:latin typeface="+mn-lt"/>
                <a:ea typeface="+mn-ea"/>
                <a:cs typeface="+mn-cs"/>
              </a:rPr>
              <a:t>.</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Other cross-cutting topics included BBP </a:t>
            </a:r>
            <a:r>
              <a:rPr lang="en-US" sz="1200" kern="1200" dirty="0" smtClean="0">
                <a:solidFill>
                  <a:schemeClr val="tx1"/>
                </a:solidFill>
                <a:latin typeface="+mn-lt"/>
                <a:ea typeface="+mn-ea"/>
                <a:cs typeface="+mn-cs"/>
              </a:rPr>
              <a:t>exposure control policies and procedures, </a:t>
            </a:r>
            <a:r>
              <a:rPr lang="en-US" sz="1200" kern="1200" dirty="0" err="1" smtClean="0">
                <a:solidFill>
                  <a:schemeClr val="tx1"/>
                </a:solidFill>
                <a:latin typeface="+mn-lt"/>
                <a:ea typeface="+mn-ea"/>
                <a:cs typeface="+mn-cs"/>
              </a:rPr>
              <a:t>env</a:t>
            </a:r>
            <a:r>
              <a:rPr lang="en-US" sz="1200" kern="1200" dirty="0" smtClean="0">
                <a:solidFill>
                  <a:schemeClr val="tx1"/>
                </a:solidFill>
                <a:latin typeface="+mn-lt"/>
                <a:ea typeface="+mn-ea"/>
                <a:cs typeface="+mn-cs"/>
              </a:rPr>
              <a:t> cleaning, MDROs, std </a:t>
            </a:r>
            <a:r>
              <a:rPr lang="en-US" sz="1200" kern="1200" dirty="0" err="1" smtClean="0">
                <a:solidFill>
                  <a:schemeClr val="tx1"/>
                </a:solidFill>
                <a:latin typeface="+mn-lt"/>
                <a:ea typeface="+mn-ea"/>
                <a:cs typeface="+mn-cs"/>
              </a:rPr>
              <a:t>prec</a:t>
            </a:r>
            <a:r>
              <a:rPr lang="en-US" sz="1200" kern="1200" dirty="0" smtClean="0">
                <a:solidFill>
                  <a:schemeClr val="tx1"/>
                </a:solidFill>
                <a:latin typeface="+mn-lt"/>
                <a:ea typeface="+mn-ea"/>
                <a:cs typeface="+mn-cs"/>
              </a:rPr>
              <a:t>, and transmission-based precautions</a:t>
            </a:r>
          </a:p>
          <a:p>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35DDBD4C-FDFD-4CFF-9A5D-A50B56701536}"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300" dirty="0" smtClean="0"/>
              <a:t>This </a:t>
            </a:r>
            <a:r>
              <a:rPr lang="en-US" sz="1300" dirty="0" smtClean="0"/>
              <a:t>toolkit contains infection prevention presentations, resources, and tools that have been adapted for the assisted living facility and nursing home setting whenever possible.  </a:t>
            </a:r>
            <a:r>
              <a:rPr lang="en-US" sz="1300" dirty="0" smtClean="0"/>
              <a:t>Include</a:t>
            </a:r>
            <a:r>
              <a:rPr lang="en-US" sz="1300" baseline="0" dirty="0" smtClean="0"/>
              <a:t> a DVD to make copies, share materials with others, and customize as necessary.</a:t>
            </a:r>
            <a:endParaRPr lang="en-US" sz="1300" dirty="0" smtClean="0"/>
          </a:p>
          <a:p>
            <a:endParaRPr lang="en-US" sz="1300" dirty="0" smtClean="0"/>
          </a:p>
          <a:p>
            <a:r>
              <a:rPr lang="en-US" sz="1300" dirty="0" smtClean="0"/>
              <a:t>Used results of needs</a:t>
            </a:r>
            <a:r>
              <a:rPr lang="en-US" sz="1300" baseline="0" dirty="0" smtClean="0"/>
              <a:t> assessment to identify topics to be addressed by toolkit resources and used LTC Adv </a:t>
            </a:r>
            <a:r>
              <a:rPr lang="en-US" sz="1300" baseline="0" dirty="0" err="1" smtClean="0"/>
              <a:t>Comm</a:t>
            </a:r>
            <a:r>
              <a:rPr lang="en-US" sz="1300" baseline="0" dirty="0" smtClean="0"/>
              <a:t> and local health dept staff for feedback. Edited by providers as well as local HD staff.</a:t>
            </a:r>
          </a:p>
          <a:p>
            <a:endParaRPr lang="en-US" sz="1300" baseline="0" dirty="0" smtClean="0"/>
          </a:p>
          <a:p>
            <a:r>
              <a:rPr lang="en-US" sz="1300" baseline="0" dirty="0" smtClean="0"/>
              <a:t>5 </a:t>
            </a:r>
            <a:r>
              <a:rPr lang="en-US" sz="1300" b="0" baseline="0" dirty="0" smtClean="0"/>
              <a:t>regional trainings, who we worked with and who came to present at the trainings (licensure, IPs from acute and LTC, health department staff, etc.), the two types of sessions (presentation vs. interactive)</a:t>
            </a:r>
            <a:endParaRPr lang="en-US" sz="1300" b="0" dirty="0" smtClean="0"/>
          </a:p>
        </p:txBody>
      </p:sp>
      <p:sp>
        <p:nvSpPr>
          <p:cNvPr id="4" name="Slide Number Placeholder 3"/>
          <p:cNvSpPr>
            <a:spLocks noGrp="1"/>
          </p:cNvSpPr>
          <p:nvPr>
            <p:ph type="sldNum" sz="quarter" idx="10"/>
          </p:nvPr>
        </p:nvSpPr>
        <p:spPr/>
        <p:txBody>
          <a:bodyPr/>
          <a:lstStyle/>
          <a:p>
            <a:fld id="{35DDBD4C-FDFD-4CFF-9A5D-A50B56701536}" type="slidenum">
              <a:rPr lang="en-US" smtClean="0"/>
              <a:pPr/>
              <a:t>15</a:t>
            </a:fld>
            <a:endParaRPr lang="en-US"/>
          </a:p>
        </p:txBody>
      </p:sp>
      <p:sp>
        <p:nvSpPr>
          <p:cNvPr id="5" name="Date Placeholder 4"/>
          <p:cNvSpPr>
            <a:spLocks noGrp="1"/>
          </p:cNvSpPr>
          <p:nvPr>
            <p:ph type="dt" idx="1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A lot of good debate about best practices and challenges seemed to center</a:t>
            </a:r>
            <a:r>
              <a:rPr lang="en-US" b="0" baseline="0" dirty="0" smtClean="0"/>
              <a:t> around transfer of residents, sick staff and facility policies, how to actually implement standard and transmission-based precautions, and how and when to screen for TB and record it properly.</a:t>
            </a:r>
            <a:endParaRPr lang="en-US" b="0"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35DDBD4C-FDFD-4CFF-9A5D-A50B56701536}"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35DDBD4C-FDFD-4CFF-9A5D-A50B56701536}"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1" defTabSz="931717">
              <a:defRPr/>
            </a:pPr>
            <a:r>
              <a:rPr lang="en-US" dirty="0" smtClean="0"/>
              <a:t>For the</a:t>
            </a:r>
            <a:r>
              <a:rPr lang="en-US" baseline="0" dirty="0" smtClean="0"/>
              <a:t> remainder of the ARRA grant period, which runs to the end of 2011, we plan to continue to disseminate the toolkit that you all are receiving today.  This is a s</a:t>
            </a:r>
            <a:r>
              <a:rPr lang="en-US" dirty="0" smtClean="0"/>
              <a:t>tandardized set of infection prevention resources to be used by facility staff as well as local health departments and</a:t>
            </a:r>
            <a:r>
              <a:rPr lang="en-US" baseline="0" dirty="0" smtClean="0"/>
              <a:t> licensing agencies.</a:t>
            </a:r>
            <a:r>
              <a:rPr lang="en-US" dirty="0" smtClean="0"/>
              <a:t> </a:t>
            </a:r>
            <a:r>
              <a:rPr lang="en-US" baseline="0" dirty="0" smtClean="0"/>
              <a:t>We </a:t>
            </a:r>
            <a:r>
              <a:rPr lang="en-US" baseline="0" dirty="0" smtClean="0"/>
              <a:t>will use the website as a way to update information and add new resources as they are developed.</a:t>
            </a:r>
            <a:endParaRPr lang="en-US" dirty="0" smtClean="0"/>
          </a:p>
          <a:p>
            <a:pPr marL="0" lvl="1" defTabSz="931717">
              <a:defRPr/>
            </a:pPr>
            <a:endParaRPr lang="en-US" dirty="0" smtClean="0"/>
          </a:p>
          <a:p>
            <a:pPr marL="0" lvl="1" defTabSz="931717">
              <a:defRPr/>
            </a:pPr>
            <a:r>
              <a:rPr lang="en-US" dirty="0" smtClean="0"/>
              <a:t>These infection prevention trainings</a:t>
            </a:r>
            <a:r>
              <a:rPr lang="en-US" baseline="0" dirty="0" smtClean="0"/>
              <a:t> for provider trainings will be continued throughout the summer and local health departments plan to reach out to other providers who are unable to attend. Licensing inspectors will receive a similar training in October.</a:t>
            </a:r>
          </a:p>
          <a:p>
            <a:pPr marL="0" lvl="1" defTabSz="931717">
              <a:defRPr/>
            </a:pPr>
            <a:endParaRPr lang="en-US" baseline="0" dirty="0" smtClean="0"/>
          </a:p>
          <a:p>
            <a:pPr marL="0" lvl="1" defTabSz="931717">
              <a:defRPr/>
            </a:pPr>
            <a:r>
              <a:rPr lang="en-US" baseline="0" dirty="0" smtClean="0"/>
              <a:t>We will be implementing the nursing home prevention collaborative mentioned earlier and depending on its success, may look to expand that in the future.  Our needs assessment results will be published in a report.  Lastly, we want to continue to communicate with our partners and strengthen our relationships.</a:t>
            </a:r>
            <a:endParaRPr lang="en-US" dirty="0" smtClean="0"/>
          </a:p>
          <a:p>
            <a:endParaRPr lang="en-US" dirty="0"/>
          </a:p>
        </p:txBody>
      </p:sp>
      <p:sp>
        <p:nvSpPr>
          <p:cNvPr id="4" name="Slide Number Placeholder 3"/>
          <p:cNvSpPr>
            <a:spLocks noGrp="1"/>
          </p:cNvSpPr>
          <p:nvPr>
            <p:ph type="sldNum" sz="quarter" idx="10"/>
          </p:nvPr>
        </p:nvSpPr>
        <p:spPr/>
        <p:txBody>
          <a:bodyPr/>
          <a:lstStyle/>
          <a:p>
            <a:fld id="{35DDBD4C-FDFD-4CFF-9A5D-A50B56701536}" type="slidenum">
              <a:rPr lang="en-US" smtClean="0"/>
              <a:pPr/>
              <a:t>18</a:t>
            </a:fld>
            <a:endParaRPr lang="en-US"/>
          </a:p>
        </p:txBody>
      </p:sp>
      <p:sp>
        <p:nvSpPr>
          <p:cNvPr id="5" name="Date Placeholder 4"/>
          <p:cNvSpPr>
            <a:spLocks noGrp="1"/>
          </p:cNvSpPr>
          <p:nvPr>
            <p:ph type="dt" idx="1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needs</a:t>
            </a:r>
            <a:r>
              <a:rPr lang="en-US" baseline="0" dirty="0" smtClean="0"/>
              <a:t> assessment and the associated regional trainings have been a collaborative effort and we would like to thank the organizations on the slide who are represented on our Advisory Committee as well as the ALF and nursing home staff who responded to the assessment.</a:t>
            </a:r>
            <a:endParaRPr lang="en-US" dirty="0"/>
          </a:p>
        </p:txBody>
      </p:sp>
      <p:sp>
        <p:nvSpPr>
          <p:cNvPr id="4" name="Slide Number Placeholder 3"/>
          <p:cNvSpPr>
            <a:spLocks noGrp="1"/>
          </p:cNvSpPr>
          <p:nvPr>
            <p:ph type="sldNum" sz="quarter" idx="10"/>
          </p:nvPr>
        </p:nvSpPr>
        <p:spPr/>
        <p:txBody>
          <a:bodyPr/>
          <a:lstStyle/>
          <a:p>
            <a:fld id="{35DDBD4C-FDFD-4CFF-9A5D-A50B56701536}" type="slidenum">
              <a:rPr lang="en-US" smtClean="0"/>
              <a:pPr/>
              <a:t>19</a:t>
            </a:fld>
            <a:endParaRPr lang="en-US"/>
          </a:p>
        </p:txBody>
      </p:sp>
      <p:sp>
        <p:nvSpPr>
          <p:cNvPr id="5" name="Date Placeholder 4"/>
          <p:cNvSpPr>
            <a:spLocks noGrp="1"/>
          </p:cNvSpPr>
          <p:nvPr>
            <p:ph type="dt" idx="1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2" defTabSz="931717">
              <a:defRPr/>
            </a:pPr>
            <a:r>
              <a:rPr lang="en-US" dirty="0" smtClean="0"/>
              <a:t>Our program</a:t>
            </a:r>
            <a:r>
              <a:rPr lang="en-US" baseline="0" dirty="0" smtClean="0"/>
              <a:t> seeks to improve </a:t>
            </a:r>
            <a:r>
              <a:rPr lang="en-US" baseline="0" dirty="0" smtClean="0"/>
              <a:t>patient/resident outcomes across the continuum of care.  Reaching out to assisted living facilities and nursing homes has been an important part of working toward this goal. </a:t>
            </a:r>
            <a:r>
              <a:rPr lang="en-US" baseline="0" dirty="0" smtClean="0"/>
              <a:t>A </a:t>
            </a:r>
            <a:r>
              <a:rPr lang="en-US" baseline="0" dirty="0" smtClean="0"/>
              <a:t>history of outbreaks in ALFs and nursing homes has put these settings on the health department’s radar.  </a:t>
            </a:r>
            <a:r>
              <a:rPr lang="en-US" b="0" baseline="0" dirty="0" smtClean="0"/>
              <a:t>Acute care infection preventionists also suggested that our program reach out directly to these settings, as they are in need of training and resources and may be very receptive to our assistance. Long-term care providers and organizations have also been supportive of us shifting our programmatic focus.</a:t>
            </a:r>
          </a:p>
          <a:p>
            <a:pPr marL="0" lvl="2" defTabSz="931717">
              <a:defRPr/>
            </a:pPr>
            <a:endParaRPr lang="en-US" baseline="0" dirty="0" smtClean="0"/>
          </a:p>
          <a:p>
            <a:pPr marL="0" lvl="2" defTabSz="931717">
              <a:defRPr/>
            </a:pPr>
            <a:r>
              <a:rPr lang="en-US" b="0" baseline="0" dirty="0" smtClean="0"/>
              <a:t>***********************</a:t>
            </a:r>
            <a:endParaRPr lang="en-US" b="0" baseline="0" dirty="0" smtClean="0"/>
          </a:p>
          <a:p>
            <a:pPr marL="0" lvl="2" defTabSz="931717">
              <a:defRPr/>
            </a:pPr>
            <a:r>
              <a:rPr lang="en-US" b="0" baseline="0" dirty="0" smtClean="0"/>
              <a:t>Federal organizations and other states are also increasing their interest in preventing infections in long-term care facilities.  Virginia is </a:t>
            </a:r>
            <a:r>
              <a:rPr lang="en-US" b="0" baseline="0" dirty="0" smtClean="0"/>
              <a:t>one </a:t>
            </a:r>
            <a:r>
              <a:rPr lang="en-US" b="0" baseline="0" dirty="0" smtClean="0"/>
              <a:t>of the few states we are aware of working directly not only with nursing homes, but also assisted living facilities – which pose very different challenges and needs.  We are excited to share with you what we have learned and look forward to bringing what we learn from you back to our facilities. Guidance and tools specific to the unique needs of this setting are being developed, including a long-term care module of the National Healthcare Safety Network which we are interested to see upon implementation.</a:t>
            </a:r>
          </a:p>
          <a:p>
            <a:pPr marL="0" lvl="2" defTabSz="931717">
              <a:defRPr/>
            </a:pPr>
            <a:endParaRPr lang="en-US" dirty="0" smtClean="0"/>
          </a:p>
          <a:p>
            <a:pPr marL="0" lvl="2" defTabSz="931717">
              <a:defRPr/>
            </a:pPr>
            <a:r>
              <a:rPr lang="en-US" dirty="0" smtClean="0"/>
              <a:t>***********************************</a:t>
            </a:r>
          </a:p>
        </p:txBody>
      </p:sp>
      <p:sp>
        <p:nvSpPr>
          <p:cNvPr id="4" name="Slide Number Placeholder 3"/>
          <p:cNvSpPr>
            <a:spLocks noGrp="1"/>
          </p:cNvSpPr>
          <p:nvPr>
            <p:ph type="sldNum" sz="quarter" idx="10"/>
          </p:nvPr>
        </p:nvSpPr>
        <p:spPr/>
        <p:txBody>
          <a:bodyPr/>
          <a:lstStyle/>
          <a:p>
            <a:fld id="{35DDBD4C-FDFD-4CFF-9A5D-A50B56701536}" type="slidenum">
              <a:rPr lang="en-US" smtClean="0"/>
              <a:pPr/>
              <a:t>2</a:t>
            </a:fld>
            <a:endParaRPr lang="en-US"/>
          </a:p>
        </p:txBody>
      </p:sp>
      <p:sp>
        <p:nvSpPr>
          <p:cNvPr id="5" name="Date Placeholder 4"/>
          <p:cNvSpPr>
            <a:spLocks noGrp="1"/>
          </p:cNvSpPr>
          <p:nvPr>
            <p:ph type="dt" idx="1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35DDBD4C-FDFD-4CFF-9A5D-A50B56701536}"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Nursing homes and assisted living facilities in Virginia are required to address standard precautions in their facility policies, annual training and training upon employment</a:t>
            </a:r>
          </a:p>
          <a:p>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35DDBD4C-FDFD-4CFF-9A5D-A50B56701536}"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35DDBD4C-FDFD-4CFF-9A5D-A50B56701536}"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35DDBD4C-FDFD-4CFF-9A5D-A50B56701536}"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35DDBD4C-FDFD-4CFF-9A5D-A50B56701536}" type="slidenum">
              <a:rPr lang="en-US" smtClean="0"/>
              <a:pPr/>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graph shows the number of outbreaks</a:t>
            </a:r>
            <a:r>
              <a:rPr lang="en-US" baseline="0" dirty="0" smtClean="0"/>
              <a:t> that have occurred in ALFs and nursing homes over the last five years.</a:t>
            </a:r>
          </a:p>
          <a:p>
            <a:r>
              <a:rPr lang="en-US" dirty="0" smtClean="0"/>
              <a:t>Assisted living</a:t>
            </a:r>
            <a:r>
              <a:rPr lang="en-US" baseline="0" dirty="0" smtClean="0"/>
              <a:t> facilities have been required to report outbreaks since 2008. Over this 5 year time period, over 800 outbreaks (n=803) were reported in ALFs and NHs, representing about ½ (52%) of all outbreaks in the state during this time period.</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From 2006 to 2010, </a:t>
            </a:r>
            <a:r>
              <a:rPr lang="en-US" dirty="0" err="1" smtClean="0"/>
              <a:t>norovirus</a:t>
            </a:r>
            <a:r>
              <a:rPr lang="en-US" dirty="0" smtClean="0"/>
              <a:t> and flu were</a:t>
            </a:r>
            <a:r>
              <a:rPr lang="en-US" baseline="0" dirty="0" smtClean="0"/>
              <a:t> the most common pathogens causing outbreaks in nursing homes and assisted living facilities.  The overwhelming majority of outbreaks – 78% in assisted living and 69% in nursing homes were caused by </a:t>
            </a:r>
            <a:r>
              <a:rPr lang="en-US" baseline="0" dirty="0" err="1" smtClean="0"/>
              <a:t>norovirus</a:t>
            </a:r>
            <a:r>
              <a:rPr lang="en-US" baseline="0" dirty="0" smtClean="0"/>
              <a:t>.  About 1 in 10 outbreaks in these settings were caused by influenza.  Several other conditions caused outbreaks during this time period, including </a:t>
            </a:r>
            <a:r>
              <a:rPr lang="en-US" baseline="0" dirty="0" err="1" smtClean="0"/>
              <a:t>Acinetobacter</a:t>
            </a:r>
            <a:r>
              <a:rPr lang="en-US" baseline="0" dirty="0" smtClean="0"/>
              <a:t>, </a:t>
            </a:r>
            <a:r>
              <a:rPr lang="en-US" i="1" baseline="0" dirty="0" smtClean="0"/>
              <a:t>Clostridium difficile</a:t>
            </a:r>
            <a:r>
              <a:rPr lang="en-US" i="0" baseline="0" dirty="0" smtClean="0"/>
              <a:t>, hepatitis B, the common cold, rotavirus, and scabies.</a:t>
            </a:r>
            <a:endParaRPr lang="en-US" dirty="0" smtClean="0"/>
          </a:p>
          <a:p>
            <a:endParaRPr lang="en-US" baseline="0" dirty="0" smtClean="0"/>
          </a:p>
          <a:p>
            <a:endParaRPr lang="en-US" baseline="0" dirty="0" smtClean="0"/>
          </a:p>
          <a:p>
            <a:r>
              <a:rPr lang="en-US" baseline="0" dirty="0" smtClean="0"/>
              <a:t>Of the ALF and NH outbreaks, 58% occurred in ALFs and 42% occurred in nursing homes.</a:t>
            </a:r>
          </a:p>
          <a:p>
            <a:endParaRPr lang="en-US" dirty="0"/>
          </a:p>
        </p:txBody>
      </p:sp>
      <p:sp>
        <p:nvSpPr>
          <p:cNvPr id="4" name="Slide Number Placeholder 3"/>
          <p:cNvSpPr>
            <a:spLocks noGrp="1"/>
          </p:cNvSpPr>
          <p:nvPr>
            <p:ph type="sldNum" sz="quarter" idx="10"/>
          </p:nvPr>
        </p:nvSpPr>
        <p:spPr/>
        <p:txBody>
          <a:bodyPr/>
          <a:lstStyle/>
          <a:p>
            <a:fld id="{35DDBD4C-FDFD-4CFF-9A5D-A50B56701536}" type="slidenum">
              <a:rPr lang="en-US" smtClean="0"/>
              <a:pPr/>
              <a:t>3</a:t>
            </a:fld>
            <a:endParaRPr lang="en-US"/>
          </a:p>
        </p:txBody>
      </p:sp>
      <p:sp>
        <p:nvSpPr>
          <p:cNvPr id="5" name="Date Placeholder 4"/>
          <p:cNvSpPr>
            <a:spLocks noGrp="1"/>
          </p:cNvSpPr>
          <p:nvPr>
            <p:ph type="dt" idx="1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purpose of the assessment was to identify infection prevention training needs and preferred training formats, highlight differences in infection prevention resources and challenges between the two settings, and ascertain inconsistencies between facility policies, training needs, and infection prevention challenges. Frequencies and analyses were conducted using SAS v. 9.2.</a:t>
            </a:r>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35DDBD4C-FDFD-4CFF-9A5D-A50B5670153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In fall 2010, we distributed an online needs assessment to ALFs and nursing homes.  In all, 36 stand-alone ALFs and 88 nursing homes responded.  The results of the assessment indicated a need for more education and information sharing. </a:t>
            </a:r>
          </a:p>
          <a:p>
            <a:endParaRPr lang="en-US" baseline="0" dirty="0" smtClean="0"/>
          </a:p>
          <a:p>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35DDBD4C-FDFD-4CFF-9A5D-A50B5670153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2" defTabSz="931717">
              <a:defRPr/>
            </a:pPr>
            <a:r>
              <a:rPr lang="en-US" b="0" dirty="0" smtClean="0"/>
              <a:t>Respondents: stand alone ALFs=36, NHs=88</a:t>
            </a:r>
            <a:endParaRPr lang="en-US" b="0" dirty="0" smtClean="0">
              <a:solidFill>
                <a:srgbClr val="FF0000"/>
              </a:solidFill>
            </a:endParaRPr>
          </a:p>
          <a:p>
            <a:r>
              <a:rPr lang="en-US" b="0" dirty="0" smtClean="0"/>
              <a:t>Sent</a:t>
            </a:r>
            <a:r>
              <a:rPr lang="en-US" b="0" baseline="0" dirty="0" smtClean="0"/>
              <a:t> to: </a:t>
            </a:r>
            <a:r>
              <a:rPr lang="en-US" b="0" dirty="0" smtClean="0"/>
              <a:t>ALFs (n=531) and NHs (257). </a:t>
            </a:r>
            <a:r>
              <a:rPr lang="en-US" b="0" baseline="0" dirty="0" smtClean="0"/>
              <a:t> Response rate:</a:t>
            </a:r>
            <a:r>
              <a:rPr lang="en-US" b="0" dirty="0" smtClean="0"/>
              <a:t> ALFs response rate was 11% (n=56) of which 64% (n=36) were stand-alone ALF facilities.  NH response rate was 34% (n=88) of which 23% (n=20) also had assisted living facilities.</a:t>
            </a:r>
          </a:p>
          <a:p>
            <a:endParaRPr lang="en-US" b="0" dirty="0" smtClean="0"/>
          </a:p>
          <a:p>
            <a:r>
              <a:rPr lang="en-US" b="0" dirty="0" smtClean="0"/>
              <a:t>The 88</a:t>
            </a:r>
            <a:r>
              <a:rPr lang="en-US" b="0" baseline="0" dirty="0" smtClean="0"/>
              <a:t> NHs included 20 facilities that also had an ALF.</a:t>
            </a:r>
          </a:p>
          <a:p>
            <a:endParaRPr lang="en-US" b="0" baseline="0" dirty="0" smtClean="0"/>
          </a:p>
          <a:p>
            <a:r>
              <a:rPr lang="en-US" b="0" baseline="0" dirty="0" smtClean="0"/>
              <a:t>Taking into consideration the low response rate, it is clear from this data that ALFs are less likely to have a clinician as their infection prevention main point of contact (~1/4</a:t>
            </a:r>
            <a:r>
              <a:rPr lang="en-US" b="0" baseline="30000" dirty="0" smtClean="0"/>
              <a:t>th</a:t>
            </a:r>
            <a:r>
              <a:rPr lang="en-US" b="0" baseline="0" dirty="0" smtClean="0"/>
              <a:t>), and of the clinicians, it is more often an LPN than an RN.  In the NH setting, all main POCs are clinicians, of which 90% are RNs.</a:t>
            </a:r>
          </a:p>
          <a:p>
            <a:endParaRPr lang="en-US" b="0" baseline="0" dirty="0" smtClean="0"/>
          </a:p>
          <a:p>
            <a:r>
              <a:rPr lang="en-US" b="0" baseline="0" dirty="0" smtClean="0"/>
              <a:t>NHs were more likely to be part of a chain or corporation (68% vs. 22%) and had almost twice the average number of beds in their facilities.</a:t>
            </a:r>
          </a:p>
          <a:p>
            <a:endParaRPr lang="en-US" dirty="0" smtClean="0"/>
          </a:p>
          <a:p>
            <a:r>
              <a:rPr lang="en-US" dirty="0" smtClean="0"/>
              <a:t>¼ of ALFs</a:t>
            </a:r>
            <a:r>
              <a:rPr lang="en-US" baseline="0" dirty="0" smtClean="0"/>
              <a:t> did not have a clinician as the POC</a:t>
            </a:r>
          </a:p>
          <a:p>
            <a:endParaRPr lang="en-US" baseline="0" dirty="0" smtClean="0"/>
          </a:p>
          <a:p>
            <a:endParaRPr lang="en-US" dirty="0" smtClean="0"/>
          </a:p>
          <a:p>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35DDBD4C-FDFD-4CFF-9A5D-A50B5670153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A</a:t>
            </a:r>
            <a:r>
              <a:rPr lang="en-US" b="0" baseline="0" dirty="0" smtClean="0"/>
              <a:t> higher percentage of ALFs reported having training needs for most of the topics offered.  However, when focusing on the top training needs in each type of facility, ALFs top training needs were outbreaks and transfer of residents (which could partially address their reported challenge of tracking infections); educating residents about infection risk-reduction behavior (which could address their challenge of resident, visitor, and vendor/contractual staff compliance with infection prevention practices) and multidrug-resistant organisms (which can partially address the challenge of providing sufficient infection control info and training to the staff.  </a:t>
            </a:r>
            <a:endParaRPr lang="en-US" b="0"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35DDBD4C-FDFD-4CFF-9A5D-A50B5670153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baseline="0" dirty="0" smtClean="0"/>
              <a:t>NH’s top training needs and reported challenges appear to go hand in hand also.  Nursing homes, which did not report as high of training needs for as many areas, top training needs included outbreaks (like ALFs), learning how to educate vendors/contractual staff, visitors, and/or residents regarding infection risk-reduction behavior (which could address their reported challenges infection risk-reduction behavior compliance for visitors and residents) and environmental cleaning and disinfection (would could address their reported challenge of environmental cleaning and possibly even employee HH compliance).  </a:t>
            </a:r>
          </a:p>
          <a:p>
            <a:endParaRPr lang="en-US" b="0" baseline="0" dirty="0" smtClean="0"/>
          </a:p>
          <a:p>
            <a:r>
              <a:rPr lang="en-US" b="0" baseline="0" dirty="0" smtClean="0"/>
              <a:t>Both types of facilities seem to always want more information about outbreaks and struggle with how to provide ongoing education and ensure infection control compliance from all of the people passing in and out of their facilities everyday.</a:t>
            </a:r>
            <a:endParaRPr lang="en-US" b="0"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35DDBD4C-FDFD-4CFF-9A5D-A50B5670153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baseline="0" dirty="0" smtClean="0"/>
              <a:t>Drives </a:t>
            </a:r>
            <a:r>
              <a:rPr lang="en-US" b="0" baseline="0" dirty="0" smtClean="0"/>
              <a:t>home that BGM really should be a priority in both settings and that NHs have different types of patients and services, creating a different set of challenges for infection control.  We hear again and again that nursing homes have become step-down units, and ALFs have become the nursing homes of a few years ago with residents with more needs.  However, regulations and guidance are far behind and ALFs are more prone to not have the staff, resources, and knowledge to adequately provide safe services for their residents.  In addition, the constant pressures of the bottom line of ensuring as many beds are filled as possible for both sets of facilities sometimes forces them to admit residents that are not a good fit for the facility whether it be because they have acute care needs or that they have an MDRO that the long-term care facility may not be able to fully provide transmission-based precautions.  This poses a risk for the residents, the staff, and other healthcare facilities who receive these patients again when they return to the acute care setting.</a:t>
            </a:r>
            <a:endParaRPr lang="en-US" b="0"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35DDBD4C-FDFD-4CFF-9A5D-A50B5670153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05B821B6-8846-454F-BC5A-47D96B65ACA2}" type="datetimeFigureOut">
              <a:rPr lang="en-US" smtClean="0"/>
              <a:pPr/>
              <a:t>6/10/2011</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7F2D600-A94F-4574-A4E2-BDFE025F709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B821B6-8846-454F-BC5A-47D96B65ACA2}" type="datetimeFigureOut">
              <a:rPr lang="en-US" smtClean="0"/>
              <a:pPr/>
              <a:t>6/10/2011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2D600-A94F-4574-A4E2-BDFE025F709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B821B6-8846-454F-BC5A-47D96B65ACA2}" type="datetimeFigureOut">
              <a:rPr lang="en-US" smtClean="0"/>
              <a:pPr/>
              <a:t>6/10/2011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2D600-A94F-4574-A4E2-BDFE025F709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1182688" y="2017713"/>
            <a:ext cx="7772400" cy="4114800"/>
          </a:xfrm>
        </p:spPr>
        <p:txBody>
          <a:bodyPr>
            <a:normAutofit/>
          </a:bodyPr>
          <a:lstStyle/>
          <a:p>
            <a:pPr lvl="0"/>
            <a:endParaRPr lang="en-US" noProof="0" smtClean="0"/>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51C3214A-E89D-466D-A27D-FE4E204AE30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B821B6-8846-454F-BC5A-47D96B65ACA2}" type="datetimeFigureOut">
              <a:rPr lang="en-US" smtClean="0"/>
              <a:pPr/>
              <a:t>6/10/2011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2D600-A94F-4574-A4E2-BDFE025F709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5B821B6-8846-454F-BC5A-47D96B65ACA2}" type="datetimeFigureOut">
              <a:rPr lang="en-US" smtClean="0"/>
              <a:pPr/>
              <a:t>6/10/2011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2D600-A94F-4574-A4E2-BDFE025F709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5B821B6-8846-454F-BC5A-47D96B65ACA2}" type="datetimeFigureOut">
              <a:rPr lang="en-US" smtClean="0"/>
              <a:pPr/>
              <a:t>6/10/2011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2D600-A94F-4574-A4E2-BDFE025F709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05B821B6-8846-454F-BC5A-47D96B65ACA2}" type="datetimeFigureOut">
              <a:rPr lang="en-US" smtClean="0"/>
              <a:pPr/>
              <a:t>6/10/2011</a:t>
            </a:fld>
            <a:endParaRPr lang="en-US"/>
          </a:p>
        </p:txBody>
      </p:sp>
      <p:sp>
        <p:nvSpPr>
          <p:cNvPr id="27" name="Slide Number Placeholder 26"/>
          <p:cNvSpPr>
            <a:spLocks noGrp="1"/>
          </p:cNvSpPr>
          <p:nvPr>
            <p:ph type="sldNum" sz="quarter" idx="11"/>
          </p:nvPr>
        </p:nvSpPr>
        <p:spPr/>
        <p:txBody>
          <a:bodyPr rtlCol="0"/>
          <a:lstStyle/>
          <a:p>
            <a:fld id="{17F2D600-A94F-4574-A4E2-BDFE025F7094}"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05B821B6-8846-454F-BC5A-47D96B65ACA2}" type="datetimeFigureOut">
              <a:rPr lang="en-US" smtClean="0"/>
              <a:pPr/>
              <a:t>6/10/2011</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17F2D600-A94F-4574-A4E2-BDFE025F709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B821B6-8846-454F-BC5A-47D96B65ACA2}" type="datetimeFigureOut">
              <a:rPr lang="en-US" smtClean="0"/>
              <a:pPr/>
              <a:t>6/10/2011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F2D600-A94F-4574-A4E2-BDFE025F709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5B821B6-8846-454F-BC5A-47D96B65ACA2}" type="datetimeFigureOut">
              <a:rPr lang="en-US" smtClean="0"/>
              <a:pPr/>
              <a:t>6/10/2011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2D600-A94F-4574-A4E2-BDFE025F709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5B821B6-8846-454F-BC5A-47D96B65ACA2}" type="datetimeFigureOut">
              <a:rPr lang="en-US" smtClean="0"/>
              <a:pPr/>
              <a:t>6/10/2011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2D600-A94F-4574-A4E2-BDFE025F709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05B821B6-8846-454F-BC5A-47D96B65ACA2}" type="datetimeFigureOut">
              <a:rPr lang="en-US" smtClean="0"/>
              <a:pPr/>
              <a:t>6/10/2011</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7F2D600-A94F-4574-A4E2-BDFE025F709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 Id="rId9" Type="http://schemas.openxmlformats.org/officeDocument/2006/relationships/image" Target="../media/image10.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Infection Prevention Challenges and Training Needs in Nursing Homes and Assisted Living Facilities, Virginia, 2010</a:t>
            </a:r>
            <a:endParaRPr lang="en-US" dirty="0"/>
          </a:p>
        </p:txBody>
      </p:sp>
      <p:sp>
        <p:nvSpPr>
          <p:cNvPr id="3" name="Subtitle 2"/>
          <p:cNvSpPr>
            <a:spLocks noGrp="1"/>
          </p:cNvSpPr>
          <p:nvPr>
            <p:ph type="subTitle" idx="1"/>
          </p:nvPr>
        </p:nvSpPr>
        <p:spPr>
          <a:xfrm>
            <a:off x="457200" y="3886200"/>
            <a:ext cx="6705600" cy="2667000"/>
          </a:xfrm>
        </p:spPr>
        <p:txBody>
          <a:bodyPr>
            <a:normAutofit lnSpcReduction="10000"/>
          </a:bodyPr>
          <a:lstStyle/>
          <a:p>
            <a:endParaRPr lang="en-US" dirty="0" smtClean="0"/>
          </a:p>
          <a:p>
            <a:r>
              <a:rPr lang="en-US" dirty="0" smtClean="0"/>
              <a:t>Andrea Alvarez, MPH</a:t>
            </a:r>
          </a:p>
          <a:p>
            <a:r>
              <a:rPr lang="en-US" dirty="0" smtClean="0"/>
              <a:t>Dana Burshell, MPH, CPH</a:t>
            </a:r>
          </a:p>
          <a:p>
            <a:r>
              <a:rPr lang="en-US" dirty="0" smtClean="0"/>
              <a:t>Virginia Department of Health</a:t>
            </a:r>
          </a:p>
          <a:p>
            <a:r>
              <a:rPr lang="en-US" dirty="0" smtClean="0"/>
              <a:t>Healthcare-Associated Infections Program</a:t>
            </a:r>
          </a:p>
          <a:p>
            <a:endParaRPr lang="en-US" dirty="0" smtClean="0"/>
          </a:p>
          <a:p>
            <a:r>
              <a:rPr lang="en-US" dirty="0" smtClean="0"/>
              <a:t>June 13, 2011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610600" cy="1066800"/>
          </a:xfrm>
        </p:spPr>
        <p:txBody>
          <a:bodyPr>
            <a:normAutofit fontScale="90000"/>
          </a:bodyPr>
          <a:lstStyle/>
          <a:p>
            <a:pPr eaLnBrk="1" hangingPunct="1">
              <a:defRPr/>
            </a:pPr>
            <a:r>
              <a:rPr lang="en-US" sz="3600" dirty="0" smtClean="0"/>
              <a:t/>
            </a:r>
            <a:br>
              <a:rPr lang="en-US" sz="3600" dirty="0" smtClean="0"/>
            </a:br>
            <a:r>
              <a:rPr lang="en-US" sz="4100" dirty="0" smtClean="0"/>
              <a:t>Most Frequent Infections by Facility Type</a:t>
            </a:r>
          </a:p>
        </p:txBody>
      </p:sp>
      <p:graphicFrame>
        <p:nvGraphicFramePr>
          <p:cNvPr id="4" name="Content Placeholder 3"/>
          <p:cNvGraphicFramePr>
            <a:graphicFrameLocks noGrp="1"/>
          </p:cNvGraphicFramePr>
          <p:nvPr>
            <p:ph idx="1"/>
          </p:nvPr>
        </p:nvGraphicFramePr>
        <p:xfrm>
          <a:off x="228600" y="1981200"/>
          <a:ext cx="8763000" cy="3124200"/>
        </p:xfrm>
        <a:graphic>
          <a:graphicData uri="http://schemas.openxmlformats.org/drawingml/2006/table">
            <a:tbl>
              <a:tblPr/>
              <a:tblGrid>
                <a:gridCol w="1460500"/>
                <a:gridCol w="1130300"/>
                <a:gridCol w="1600200"/>
                <a:gridCol w="1676400"/>
                <a:gridCol w="1435100"/>
                <a:gridCol w="1460500"/>
              </a:tblGrid>
              <a:tr h="52737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rgbClr val="FFFFFF"/>
                        </a:solidFill>
                        <a:effectLst/>
                        <a:latin typeface="Georgia"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FFFF"/>
                          </a:solidFill>
                          <a:effectLst/>
                          <a:latin typeface="+mj-lt"/>
                          <a:ea typeface="ＭＳ Ｐゴシック" charset="-128"/>
                        </a:rPr>
                        <a:t>First</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FFFF"/>
                          </a:solidFill>
                          <a:effectLst/>
                          <a:latin typeface="+mj-lt"/>
                          <a:ea typeface="ＭＳ Ｐゴシック" charset="-128"/>
                        </a:rPr>
                        <a:t>Second</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FFFF"/>
                          </a:solidFill>
                          <a:effectLst/>
                          <a:latin typeface="+mj-lt"/>
                          <a:ea typeface="ＭＳ Ｐゴシック" charset="-128"/>
                        </a:rPr>
                        <a:t>Third</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FFFF"/>
                          </a:solidFill>
                          <a:effectLst/>
                          <a:latin typeface="+mj-lt"/>
                          <a:ea typeface="ＭＳ Ｐゴシック" charset="-128"/>
                        </a:rPr>
                        <a:t>Fourth</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FFFF"/>
                          </a:solidFill>
                          <a:effectLst/>
                          <a:latin typeface="+mj-lt"/>
                          <a:ea typeface="ＭＳ Ｐゴシック" charset="-128"/>
                        </a:rPr>
                        <a:t>Fifth</a:t>
                      </a: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75000"/>
                      </a:schemeClr>
                    </a:solidFill>
                  </a:tcPr>
                </a:tc>
              </a:tr>
              <a:tr h="129841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mn-lt"/>
                          <a:ea typeface="ＭＳ Ｐゴシック" charset="-128"/>
                        </a:rPr>
                        <a:t>Nursing Home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mn-lt"/>
                          <a:ea typeface="ＭＳ Ｐゴシック" charset="-128"/>
                        </a:rPr>
                        <a:t>UTI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mn-lt"/>
                          <a:ea typeface="ＭＳ Ｐゴシック" charset="-128"/>
                        </a:rPr>
                        <a:t>90%</a:t>
                      </a:r>
                    </a:p>
                  </a:txBody>
                  <a:tcPr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mn-lt"/>
                          <a:ea typeface="ＭＳ Ｐゴシック" charset="-128"/>
                        </a:rPr>
                        <a:t>Pneumonia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mn-lt"/>
                          <a:ea typeface="ＭＳ Ｐゴシック" charset="-128"/>
                        </a:rPr>
                        <a:t>83%</a:t>
                      </a:r>
                    </a:p>
                  </a:txBody>
                  <a:tcPr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7DDD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mn-lt"/>
                          <a:ea typeface="ＭＳ Ｐゴシック" charset="-128"/>
                        </a:rPr>
                        <a:t>MRSA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mn-lt"/>
                          <a:ea typeface="ＭＳ Ｐゴシック" charset="-128"/>
                        </a:rPr>
                        <a:t>77%</a:t>
                      </a:r>
                    </a:p>
                  </a:txBody>
                  <a:tcPr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alpha val="76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mn-lt"/>
                          <a:ea typeface="ＭＳ Ｐゴシック" charset="-128"/>
                        </a:rPr>
                        <a:t>CAUTI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mn-lt"/>
                          <a:ea typeface="ＭＳ Ｐゴシック" charset="-128"/>
                        </a:rPr>
                        <a:t>71%</a:t>
                      </a:r>
                    </a:p>
                  </a:txBody>
                  <a:tcPr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mn-lt"/>
                          <a:ea typeface="ＭＳ Ｐゴシック" charset="-128"/>
                        </a:rPr>
                        <a:t>SST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mn-lt"/>
                          <a:ea typeface="ＭＳ Ｐゴシック" charset="-128"/>
                        </a:rPr>
                        <a:t>66%</a:t>
                      </a:r>
                    </a:p>
                  </a:txBody>
                  <a:tcPr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alpha val="93000"/>
                      </a:srgbClr>
                    </a:solidFill>
                  </a:tcPr>
                </a:tc>
              </a:tr>
              <a:tr h="129841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mn-lt"/>
                          <a:ea typeface="ＭＳ Ｐゴシック" charset="-128"/>
                        </a:rPr>
                        <a:t>Assisted Living Facility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mn-lt"/>
                          <a:ea typeface="ＭＳ Ｐゴシック" charset="-128"/>
                        </a:rPr>
                        <a:t>UTI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mn-lt"/>
                          <a:ea typeface="ＭＳ Ｐゴシック" charset="-128"/>
                        </a:rPr>
                        <a:t>71%</a:t>
                      </a:r>
                    </a:p>
                  </a:txBody>
                  <a:tcPr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mn-lt"/>
                          <a:ea typeface="ＭＳ Ｐゴシック" charset="-128"/>
                        </a:rPr>
                        <a:t>Influenza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mn-lt"/>
                          <a:ea typeface="ＭＳ Ｐゴシック" charset="-128"/>
                        </a:rPr>
                        <a:t>35%</a:t>
                      </a:r>
                    </a:p>
                  </a:txBody>
                  <a:tcPr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mn-lt"/>
                          <a:ea typeface="ＭＳ Ｐゴシック" charset="-128"/>
                        </a:rPr>
                        <a:t>Pneumonia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mn-lt"/>
                          <a:ea typeface="ＭＳ Ｐゴシック" charset="-128"/>
                        </a:rPr>
                        <a:t>33%</a:t>
                      </a:r>
                    </a:p>
                  </a:txBody>
                  <a:tcPr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7DDD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smtClean="0">
                          <a:ln>
                            <a:noFill/>
                          </a:ln>
                          <a:solidFill>
                            <a:srgbClr val="000000"/>
                          </a:solidFill>
                          <a:effectLst/>
                          <a:latin typeface="+mn-lt"/>
                          <a:ea typeface="ＭＳ Ｐゴシック" charset="-128"/>
                        </a:rPr>
                        <a:t>Norovirus</a:t>
                      </a:r>
                      <a:r>
                        <a:rPr kumimoji="0" lang="en-US" sz="2000" b="1" i="0" u="none" strike="noStrike" cap="none" normalizeH="0" baseline="0" dirty="0" smtClean="0">
                          <a:ln>
                            <a:noFill/>
                          </a:ln>
                          <a:solidFill>
                            <a:srgbClr val="000000"/>
                          </a:solidFill>
                          <a:effectLst/>
                          <a:latin typeface="+mn-lt"/>
                          <a:ea typeface="ＭＳ Ｐゴシック" charset="-128"/>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mn-lt"/>
                          <a:ea typeface="ＭＳ Ｐゴシック" charset="-128"/>
                        </a:rPr>
                        <a:t>26%</a:t>
                      </a:r>
                    </a:p>
                  </a:txBody>
                  <a:tcPr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mn-lt"/>
                          <a:ea typeface="ＭＳ Ｐゴシック" charset="-128"/>
                        </a:rPr>
                        <a:t>SST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mn-lt"/>
                          <a:ea typeface="ＭＳ Ｐゴシック" charset="-128"/>
                        </a:rPr>
                        <a:t>19%</a:t>
                      </a:r>
                    </a:p>
                  </a:txBody>
                  <a:tcPr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alpha val="93000"/>
                      </a:srgbClr>
                    </a:solidFill>
                  </a:tcPr>
                </a:tc>
              </a:tr>
            </a:tbl>
          </a:graphicData>
        </a:graphic>
      </p:graphicFrame>
      <p:sp>
        <p:nvSpPr>
          <p:cNvPr id="40989" name="TextBox 5"/>
          <p:cNvSpPr txBox="1">
            <a:spLocks noChangeArrowheads="1"/>
          </p:cNvSpPr>
          <p:nvPr/>
        </p:nvSpPr>
        <p:spPr bwMode="auto">
          <a:xfrm>
            <a:off x="1066800" y="5151438"/>
            <a:ext cx="7696200" cy="1323975"/>
          </a:xfrm>
          <a:prstGeom prst="rect">
            <a:avLst/>
          </a:prstGeom>
          <a:noFill/>
          <a:ln w="9525">
            <a:noFill/>
            <a:miter lim="800000"/>
            <a:headEnd/>
            <a:tailEnd/>
          </a:ln>
        </p:spPr>
        <p:txBody>
          <a:bodyPr>
            <a:spAutoFit/>
          </a:bodyPr>
          <a:lstStyle/>
          <a:p>
            <a:pPr eaLnBrk="0" hangingPunct="0">
              <a:defRPr/>
            </a:pPr>
            <a:r>
              <a:rPr lang="en-US" sz="1600" dirty="0">
                <a:latin typeface="+mn-lt"/>
              </a:rPr>
              <a:t>CAUTI= catheter-associated urinary tract infection</a:t>
            </a:r>
          </a:p>
          <a:p>
            <a:pPr eaLnBrk="0" hangingPunct="0">
              <a:defRPr/>
            </a:pPr>
            <a:r>
              <a:rPr lang="en-US" sz="1600" dirty="0">
                <a:latin typeface="+mn-lt"/>
              </a:rPr>
              <a:t>MRSA= methicillin-resistant </a:t>
            </a:r>
            <a:r>
              <a:rPr lang="en-US" sz="1600" i="1" dirty="0">
                <a:latin typeface="+mn-lt"/>
              </a:rPr>
              <a:t>Staphylococcus aureus</a:t>
            </a:r>
            <a:endParaRPr lang="en-US" sz="1600" dirty="0">
              <a:latin typeface="+mn-lt"/>
            </a:endParaRPr>
          </a:p>
          <a:p>
            <a:pPr eaLnBrk="0" hangingPunct="0">
              <a:defRPr/>
            </a:pPr>
            <a:r>
              <a:rPr lang="en-US" sz="1600" dirty="0">
                <a:latin typeface="+mn-lt"/>
              </a:rPr>
              <a:t>Pneumonia: percentage does not include ventilator-associated pneumonia (VAP)</a:t>
            </a:r>
          </a:p>
          <a:p>
            <a:pPr eaLnBrk="0" hangingPunct="0">
              <a:defRPr/>
            </a:pPr>
            <a:r>
              <a:rPr lang="en-US" sz="1600" dirty="0">
                <a:latin typeface="+mn-lt"/>
              </a:rPr>
              <a:t>SST= skin and soft tissue infections</a:t>
            </a:r>
          </a:p>
          <a:p>
            <a:pPr eaLnBrk="0" hangingPunct="0">
              <a:defRPr/>
            </a:pPr>
            <a:r>
              <a:rPr lang="en-US" sz="1600" dirty="0">
                <a:latin typeface="+mn-lt"/>
              </a:rPr>
              <a:t>UTI= urinary tract infection; percentage does not include CAUTI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1219200"/>
          </a:xfrm>
        </p:spPr>
        <p:txBody>
          <a:bodyPr>
            <a:normAutofit/>
          </a:bodyPr>
          <a:lstStyle/>
          <a:p>
            <a:pPr eaLnBrk="1" hangingPunct="1">
              <a:defRPr/>
            </a:pPr>
            <a:r>
              <a:rPr lang="en-US" sz="3600" dirty="0" smtClean="0"/>
              <a:t>Top Methods to Identify Infections by </a:t>
            </a:r>
            <a:br>
              <a:rPr lang="en-US" sz="3600" dirty="0" smtClean="0"/>
            </a:br>
            <a:r>
              <a:rPr lang="en-US" sz="3600" dirty="0" smtClean="0"/>
              <a:t>Facility Type</a:t>
            </a:r>
          </a:p>
        </p:txBody>
      </p:sp>
      <p:graphicFrame>
        <p:nvGraphicFramePr>
          <p:cNvPr id="8" name="Chart 7"/>
          <p:cNvGraphicFramePr/>
          <p:nvPr/>
        </p:nvGraphicFramePr>
        <p:xfrm>
          <a:off x="304800" y="2057400"/>
          <a:ext cx="8534400" cy="4648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33400" y="1905000"/>
          <a:ext cx="7772400" cy="3760471"/>
        </p:xfrm>
        <a:graphic>
          <a:graphicData uri="http://schemas.openxmlformats.org/drawingml/2006/table">
            <a:tbl>
              <a:tblPr/>
              <a:tblGrid>
                <a:gridCol w="2820348"/>
                <a:gridCol w="2476026"/>
                <a:gridCol w="2476026"/>
              </a:tblGrid>
              <a:tr h="124607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FFFF"/>
                          </a:solidFill>
                          <a:effectLst/>
                          <a:latin typeface="+mn-lt"/>
                          <a:ea typeface="ＭＳ Ｐゴシック" charset="-128"/>
                        </a:rPr>
                        <a:t>Tracking Method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FFFF"/>
                          </a:solidFill>
                          <a:effectLst/>
                          <a:latin typeface="+mn-lt"/>
                          <a:ea typeface="ＭＳ Ｐゴシック" charset="-128"/>
                        </a:rPr>
                        <a:t>Nursing Home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FFFF"/>
                          </a:solidFill>
                          <a:effectLst/>
                          <a:latin typeface="+mn-lt"/>
                          <a:ea typeface="ＭＳ Ｐゴシック" charset="-128"/>
                        </a:rPr>
                        <a:t>Assisted Living Facility</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068062">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n-lt"/>
                          <a:ea typeface="ＭＳ Ｐゴシック" charset="-128"/>
                        </a:rPr>
                        <a:t>Log/spreadsheet</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n-lt"/>
                          <a:ea typeface="ＭＳ Ｐゴシック" charset="-128"/>
                        </a:rPr>
                        <a:t>87%</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n-lt"/>
                          <a:ea typeface="ＭＳ Ｐゴシック" charset="-128"/>
                        </a:rPr>
                        <a:t>38%</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72316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n-lt"/>
                          <a:ea typeface="ＭＳ Ｐゴシック" charset="-128"/>
                        </a:rPr>
                        <a:t>Electronic database</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n-lt"/>
                          <a:ea typeface="ＭＳ Ｐゴシック" charset="-128"/>
                        </a:rPr>
                        <a:t>24%</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n-lt"/>
                          <a:ea typeface="ＭＳ Ｐゴシック" charset="-128"/>
                        </a:rPr>
                        <a:t>16%</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72316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n-lt"/>
                          <a:ea typeface="ＭＳ Ｐゴシック" charset="-128"/>
                        </a:rPr>
                        <a:t>Does not track</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n-lt"/>
                          <a:ea typeface="ＭＳ Ｐゴシック" charset="-128"/>
                        </a:rPr>
                        <a:t>0%</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n-lt"/>
                          <a:ea typeface="ＭＳ Ｐゴシック" charset="-128"/>
                        </a:rPr>
                        <a:t>48%</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bl>
          </a:graphicData>
        </a:graphic>
      </p:graphicFrame>
      <p:sp>
        <p:nvSpPr>
          <p:cNvPr id="3" name="Title 1"/>
          <p:cNvSpPr txBox="1">
            <a:spLocks/>
          </p:cNvSpPr>
          <p:nvPr/>
        </p:nvSpPr>
        <p:spPr>
          <a:xfrm>
            <a:off x="457200" y="685800"/>
            <a:ext cx="8229600" cy="685800"/>
          </a:xfrm>
          <a:prstGeom prst="rect">
            <a:avLst/>
          </a:prstGeom>
        </p:spPr>
        <p:txBody>
          <a:bodyPr>
            <a:normAutofit fontScale="97500"/>
          </a:bodyPr>
          <a:lstStyle/>
          <a:p>
            <a:pPr>
              <a:defRPr/>
            </a:pPr>
            <a:r>
              <a:rPr lang="en-US" sz="3600" dirty="0" smtClean="0">
                <a:solidFill>
                  <a:schemeClr val="tx2"/>
                </a:solidFill>
                <a:latin typeface="+mj-lt"/>
                <a:ea typeface="ＭＳ Ｐゴシック" charset="-128"/>
                <a:cs typeface="+mj-cs"/>
              </a:rPr>
              <a:t>Tracking </a:t>
            </a:r>
            <a:r>
              <a:rPr lang="en-US" sz="3600" dirty="0">
                <a:solidFill>
                  <a:schemeClr val="tx2"/>
                </a:solidFill>
                <a:latin typeface="+mj-lt"/>
                <a:ea typeface="ＭＳ Ｐゴシック" charset="-128"/>
                <a:cs typeface="+mj-cs"/>
              </a:rPr>
              <a:t>M</a:t>
            </a:r>
            <a:r>
              <a:rPr lang="en-US" sz="3600" dirty="0" smtClean="0">
                <a:solidFill>
                  <a:schemeClr val="tx2"/>
                </a:solidFill>
                <a:latin typeface="+mj-lt"/>
                <a:ea typeface="ＭＳ Ｐゴシック" charset="-128"/>
                <a:cs typeface="+mj-cs"/>
              </a:rPr>
              <a:t>ethods </a:t>
            </a:r>
            <a:r>
              <a:rPr lang="en-US" sz="3600" dirty="0">
                <a:solidFill>
                  <a:schemeClr val="tx2"/>
                </a:solidFill>
                <a:latin typeface="+mj-lt"/>
                <a:ea typeface="ＭＳ Ｐゴシック" charset="-128"/>
                <a:cs typeface="+mj-cs"/>
              </a:rPr>
              <a:t>by </a:t>
            </a:r>
            <a:r>
              <a:rPr lang="en-US" sz="3600" dirty="0" smtClean="0">
                <a:solidFill>
                  <a:schemeClr val="tx2"/>
                </a:solidFill>
                <a:latin typeface="+mj-lt"/>
                <a:ea typeface="ＭＳ Ｐゴシック" charset="-128"/>
                <a:cs typeface="+mj-cs"/>
              </a:rPr>
              <a:t>Facility Type</a:t>
            </a:r>
            <a:endParaRPr lang="en-US" sz="3600" dirty="0">
              <a:solidFill>
                <a:schemeClr val="tx2"/>
              </a:solidFill>
              <a:latin typeface="+mj-lt"/>
              <a:ea typeface="ＭＳ Ｐゴシック" charset="-128"/>
              <a:cs typeface="+mj-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534400" cy="1066800"/>
          </a:xfrm>
        </p:spPr>
        <p:txBody>
          <a:bodyPr>
            <a:normAutofit/>
          </a:bodyPr>
          <a:lstStyle/>
          <a:p>
            <a:pPr eaLnBrk="1" hangingPunct="1">
              <a:defRPr/>
            </a:pPr>
            <a:r>
              <a:rPr lang="en-US" sz="3100" dirty="0" smtClean="0"/>
              <a:t>Percent of Facilities Tracking Infections by Infection Type and Facility Type</a:t>
            </a:r>
          </a:p>
        </p:txBody>
      </p:sp>
      <p:graphicFrame>
        <p:nvGraphicFramePr>
          <p:cNvPr id="4" name="Chart 3"/>
          <p:cNvGraphicFramePr/>
          <p:nvPr/>
        </p:nvGraphicFramePr>
        <p:xfrm>
          <a:off x="685800" y="1676400"/>
          <a:ext cx="7391400" cy="5181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990600"/>
          </a:xfrm>
        </p:spPr>
        <p:txBody>
          <a:bodyPr>
            <a:noAutofit/>
          </a:bodyPr>
          <a:lstStyle/>
          <a:p>
            <a:r>
              <a:rPr lang="en-US" sz="2800" b="1" dirty="0" smtClean="0"/>
              <a:t>Hand Hygiene </a:t>
            </a:r>
            <a:r>
              <a:rPr lang="en-US" sz="2800" dirty="0" smtClean="0"/>
              <a:t>Policies, Training Needs/Practices, and Challenges by Facility Type</a:t>
            </a:r>
            <a:endParaRPr lang="en-US" sz="2800" dirty="0"/>
          </a:p>
        </p:txBody>
      </p:sp>
      <p:sp>
        <p:nvSpPr>
          <p:cNvPr id="4" name="Slide Number Placeholder 3"/>
          <p:cNvSpPr>
            <a:spLocks noGrp="1"/>
          </p:cNvSpPr>
          <p:nvPr>
            <p:ph type="sldNum" sz="quarter" idx="12"/>
          </p:nvPr>
        </p:nvSpPr>
        <p:spPr/>
        <p:txBody>
          <a:bodyPr/>
          <a:lstStyle/>
          <a:p>
            <a:fld id="{076DF390-3244-4CE9-9A35-27BFEC8725EE}" type="slidenum">
              <a:rPr lang="en-US" smtClean="0"/>
              <a:pPr/>
              <a:t>14</a:t>
            </a:fld>
            <a:endParaRPr lang="en-US"/>
          </a:p>
        </p:txBody>
      </p:sp>
      <p:graphicFrame>
        <p:nvGraphicFramePr>
          <p:cNvPr id="6" name="Chart 5"/>
          <p:cNvGraphicFramePr/>
          <p:nvPr/>
        </p:nvGraphicFramePr>
        <p:xfrm>
          <a:off x="533400" y="1676400"/>
          <a:ext cx="8077200" cy="5029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dirty="0" smtClean="0"/>
              <a:t>Successful Strategies for Infection Prevention in Assisted Living Facilities and Nursing Homes</a:t>
            </a:r>
            <a:r>
              <a:rPr lang="en-US" dirty="0" smtClean="0"/>
              <a:t/>
            </a:r>
            <a:br>
              <a:rPr lang="en-US" dirty="0" smtClean="0"/>
            </a:br>
            <a:r>
              <a:rPr lang="en-US" b="1" dirty="0" smtClean="0"/>
              <a:t>Training and Toolkit</a:t>
            </a:r>
            <a:endParaRPr lang="en-US" b="1" dirty="0"/>
          </a:p>
        </p:txBody>
      </p:sp>
      <p:pic>
        <p:nvPicPr>
          <p:cNvPr id="4" name="Content Placeholder 3" descr="toolkit.png"/>
          <p:cNvPicPr>
            <a:picLocks noGrp="1" noChangeAspect="1"/>
          </p:cNvPicPr>
          <p:nvPr>
            <p:ph idx="1"/>
          </p:nvPr>
        </p:nvPicPr>
        <p:blipFill>
          <a:blip r:embed="rId3" cstate="print"/>
          <a:stretch>
            <a:fillRect/>
          </a:stretch>
        </p:blipFill>
        <p:spPr>
          <a:xfrm>
            <a:off x="5334000" y="3276600"/>
            <a:ext cx="2039511" cy="2057400"/>
          </a:xfrm>
        </p:spPr>
      </p:pic>
      <p:pic>
        <p:nvPicPr>
          <p:cNvPr id="1026" name="Picture 2"/>
          <p:cNvPicPr>
            <a:picLocks noChangeAspect="1" noChangeArrowheads="1"/>
          </p:cNvPicPr>
          <p:nvPr/>
        </p:nvPicPr>
        <p:blipFill>
          <a:blip r:embed="rId4" cstate="print"/>
          <a:srcRect/>
          <a:stretch>
            <a:fillRect/>
          </a:stretch>
        </p:blipFill>
        <p:spPr bwMode="auto">
          <a:xfrm>
            <a:off x="1801834" y="2858130"/>
            <a:ext cx="2365248" cy="30480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62000"/>
          </a:xfrm>
        </p:spPr>
        <p:txBody>
          <a:bodyPr/>
          <a:lstStyle/>
          <a:p>
            <a:r>
              <a:rPr lang="en-US" dirty="0" smtClean="0"/>
              <a:t>Topics Covered</a:t>
            </a:r>
            <a:endParaRPr lang="en-US" dirty="0"/>
          </a:p>
        </p:txBody>
      </p:sp>
      <p:sp>
        <p:nvSpPr>
          <p:cNvPr id="3" name="Content Placeholder 2"/>
          <p:cNvSpPr>
            <a:spLocks noGrp="1"/>
          </p:cNvSpPr>
          <p:nvPr>
            <p:ph idx="1"/>
          </p:nvPr>
        </p:nvSpPr>
        <p:spPr>
          <a:xfrm>
            <a:off x="457200" y="1524000"/>
            <a:ext cx="8382000" cy="5105400"/>
          </a:xfrm>
        </p:spPr>
        <p:txBody>
          <a:bodyPr>
            <a:normAutofit fontScale="92500" lnSpcReduction="10000"/>
          </a:bodyPr>
          <a:lstStyle/>
          <a:p>
            <a:r>
              <a:rPr lang="en-US" dirty="0" smtClean="0"/>
              <a:t>Routes of disease transmission and chain of infection</a:t>
            </a:r>
          </a:p>
          <a:p>
            <a:r>
              <a:rPr lang="en-US" dirty="0" smtClean="0"/>
              <a:t>Standard and transmission-based precautions</a:t>
            </a:r>
          </a:p>
          <a:p>
            <a:pPr lvl="1"/>
            <a:r>
              <a:rPr lang="en-US" dirty="0" smtClean="0"/>
              <a:t>Hand hygiene and personal protective equipment</a:t>
            </a:r>
          </a:p>
          <a:p>
            <a:r>
              <a:rPr lang="en-US" dirty="0" smtClean="0"/>
              <a:t>Surveillance and outbreak investigation</a:t>
            </a:r>
          </a:p>
          <a:p>
            <a:r>
              <a:rPr lang="en-US" dirty="0" smtClean="0"/>
              <a:t>Environmental cleaning and disinfection</a:t>
            </a:r>
          </a:p>
          <a:p>
            <a:r>
              <a:rPr lang="en-US" dirty="0" err="1" smtClean="0"/>
              <a:t>Bloodborne</a:t>
            </a:r>
            <a:r>
              <a:rPr lang="en-US" dirty="0" smtClean="0"/>
              <a:t> pathogens, safe injection practices, and blood glucose monitoring</a:t>
            </a:r>
          </a:p>
          <a:p>
            <a:r>
              <a:rPr lang="en-US" dirty="0" smtClean="0"/>
              <a:t>Vaccination</a:t>
            </a:r>
          </a:p>
          <a:p>
            <a:r>
              <a:rPr lang="en-US" dirty="0" smtClean="0"/>
              <a:t>Staying home when sick (staff and visitors)</a:t>
            </a:r>
          </a:p>
          <a:p>
            <a:r>
              <a:rPr lang="en-US" dirty="0" smtClean="0"/>
              <a:t>Transfer of residents</a:t>
            </a:r>
          </a:p>
          <a:p>
            <a:r>
              <a:rPr lang="en-US" dirty="0" smtClean="0"/>
              <a:t>Working with your health department and licensing agency</a:t>
            </a:r>
          </a:p>
          <a:p>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066800"/>
          </a:xfrm>
        </p:spPr>
        <p:txBody>
          <a:bodyPr/>
          <a:lstStyle/>
          <a:p>
            <a:r>
              <a:rPr lang="en-US" dirty="0" smtClean="0"/>
              <a:t>Feedback from Training Evaluations</a:t>
            </a:r>
            <a:endParaRPr lang="en-US" dirty="0"/>
          </a:p>
        </p:txBody>
      </p:sp>
      <p:sp>
        <p:nvSpPr>
          <p:cNvPr id="3" name="Content Placeholder 2"/>
          <p:cNvSpPr>
            <a:spLocks noGrp="1"/>
          </p:cNvSpPr>
          <p:nvPr>
            <p:ph idx="1"/>
          </p:nvPr>
        </p:nvSpPr>
        <p:spPr>
          <a:xfrm>
            <a:off x="381000" y="1828800"/>
            <a:ext cx="8229600" cy="4745736"/>
          </a:xfrm>
        </p:spPr>
        <p:txBody>
          <a:bodyPr>
            <a:normAutofit fontScale="92500" lnSpcReduction="20000"/>
          </a:bodyPr>
          <a:lstStyle/>
          <a:p>
            <a:r>
              <a:rPr lang="en-US" dirty="0" smtClean="0"/>
              <a:t>Planned uses of toolkit</a:t>
            </a:r>
          </a:p>
          <a:p>
            <a:pPr lvl="1"/>
            <a:r>
              <a:rPr lang="en-US" dirty="0" smtClean="0"/>
              <a:t>Improve current practices, including surveillance and monitoring</a:t>
            </a:r>
          </a:p>
          <a:p>
            <a:pPr lvl="1"/>
            <a:r>
              <a:rPr lang="en-US" dirty="0" smtClean="0"/>
              <a:t>Use templates to ensure policies address all areas of infection prevention</a:t>
            </a:r>
          </a:p>
          <a:p>
            <a:pPr lvl="1"/>
            <a:r>
              <a:rPr lang="en-US" dirty="0" smtClean="0"/>
              <a:t>Training/in-service tool</a:t>
            </a:r>
          </a:p>
          <a:p>
            <a:pPr lvl="1"/>
            <a:r>
              <a:rPr lang="en-US" dirty="0" smtClean="0"/>
              <a:t>Educate residents and family members</a:t>
            </a:r>
          </a:p>
          <a:p>
            <a:pPr lvl="1"/>
            <a:r>
              <a:rPr lang="en-US" dirty="0" smtClean="0"/>
              <a:t>Share with multiple audiences including independent living, housekeeping, dietary staff</a:t>
            </a:r>
          </a:p>
          <a:p>
            <a:pPr lvl="1"/>
            <a:endParaRPr lang="en-US" dirty="0" smtClean="0"/>
          </a:p>
          <a:p>
            <a:r>
              <a:rPr lang="en-US" dirty="0" smtClean="0"/>
              <a:t>“Toolkit will be very useful. I loved receiving information that was both educational and easy to take back for use. Toolkit is FABULOUS!”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14400"/>
          </a:xfrm>
        </p:spPr>
        <p:txBody>
          <a:bodyPr>
            <a:normAutofit/>
          </a:bodyPr>
          <a:lstStyle/>
          <a:p>
            <a:r>
              <a:rPr lang="en-US" dirty="0" smtClean="0"/>
              <a:t>Future Projects for VDH HAI Program</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r>
              <a:rPr lang="en-US" dirty="0" smtClean="0"/>
              <a:t>Continue to disseminate toolkit (binder / DVD): </a:t>
            </a:r>
          </a:p>
          <a:p>
            <a:pPr lvl="1"/>
            <a:r>
              <a:rPr lang="en-US" dirty="0" smtClean="0"/>
              <a:t>ALF and NH staff, local health department staff, and staff from licensing agencies</a:t>
            </a:r>
          </a:p>
          <a:p>
            <a:pPr lvl="1"/>
            <a:r>
              <a:rPr lang="en-US" dirty="0" smtClean="0"/>
              <a:t>Enhance website to place all toolkit materials online</a:t>
            </a:r>
          </a:p>
          <a:p>
            <a:r>
              <a:rPr lang="en-US" dirty="0" smtClean="0"/>
              <a:t>Nursing home prevention collaborative</a:t>
            </a:r>
          </a:p>
          <a:p>
            <a:r>
              <a:rPr lang="en-US" dirty="0" smtClean="0"/>
              <a:t>Infection prevention needs assessment report</a:t>
            </a:r>
          </a:p>
          <a:p>
            <a:r>
              <a:rPr lang="en-US" dirty="0" smtClean="0"/>
              <a:t>Continue to strengthen partnerships between the health department, all healthcare facilities, and the public</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lstStyle/>
          <a:p>
            <a:r>
              <a:rPr lang="en-US" dirty="0" smtClean="0"/>
              <a:t>A Collaborative </a:t>
            </a:r>
            <a:r>
              <a:rPr lang="en-US" dirty="0" smtClean="0"/>
              <a:t>Effort: Thank You!</a:t>
            </a:r>
            <a:endParaRPr lang="en-US" dirty="0"/>
          </a:p>
        </p:txBody>
      </p:sp>
      <p:pic>
        <p:nvPicPr>
          <p:cNvPr id="5" name="Picture 4" descr="Virginia_APIC-ChptrLogo-web"/>
          <p:cNvPicPr/>
          <p:nvPr/>
        </p:nvPicPr>
        <p:blipFill>
          <a:blip r:embed="rId3" cstate="print"/>
          <a:srcRect/>
          <a:stretch>
            <a:fillRect/>
          </a:stretch>
        </p:blipFill>
        <p:spPr bwMode="auto">
          <a:xfrm>
            <a:off x="3276600" y="1752600"/>
            <a:ext cx="1828800" cy="647700"/>
          </a:xfrm>
          <a:prstGeom prst="rect">
            <a:avLst/>
          </a:prstGeom>
          <a:noFill/>
          <a:ln w="9525">
            <a:noFill/>
            <a:miter lim="800000"/>
            <a:headEnd/>
            <a:tailEnd/>
          </a:ln>
        </p:spPr>
      </p:pic>
      <p:pic>
        <p:nvPicPr>
          <p:cNvPr id="6" name="Picture 5" descr="VALA - Box.jpg"/>
          <p:cNvPicPr/>
          <p:nvPr/>
        </p:nvPicPr>
        <p:blipFill>
          <a:blip r:embed="rId4" cstate="print"/>
          <a:stretch>
            <a:fillRect/>
          </a:stretch>
        </p:blipFill>
        <p:spPr>
          <a:xfrm>
            <a:off x="914400" y="3276600"/>
            <a:ext cx="990600" cy="990600"/>
          </a:xfrm>
          <a:prstGeom prst="rect">
            <a:avLst/>
          </a:prstGeom>
        </p:spPr>
      </p:pic>
      <p:pic>
        <p:nvPicPr>
          <p:cNvPr id="7" name="Picture 6" descr="VANHA Color Logo-1.jpg"/>
          <p:cNvPicPr/>
          <p:nvPr/>
        </p:nvPicPr>
        <p:blipFill>
          <a:blip r:embed="rId5" cstate="print"/>
          <a:stretch>
            <a:fillRect/>
          </a:stretch>
        </p:blipFill>
        <p:spPr>
          <a:xfrm>
            <a:off x="2895600" y="2819400"/>
            <a:ext cx="1238250" cy="897962"/>
          </a:xfrm>
          <a:prstGeom prst="rect">
            <a:avLst/>
          </a:prstGeom>
        </p:spPr>
      </p:pic>
      <p:pic>
        <p:nvPicPr>
          <p:cNvPr id="8" name="Picture 7" descr="VDHlogo.jpg"/>
          <p:cNvPicPr/>
          <p:nvPr/>
        </p:nvPicPr>
        <p:blipFill>
          <a:blip r:embed="rId6" cstate="print"/>
          <a:stretch>
            <a:fillRect/>
          </a:stretch>
        </p:blipFill>
        <p:spPr>
          <a:xfrm>
            <a:off x="6324600" y="1752600"/>
            <a:ext cx="2129155" cy="628650"/>
          </a:xfrm>
          <a:prstGeom prst="rect">
            <a:avLst/>
          </a:prstGeom>
        </p:spPr>
      </p:pic>
      <p:pic>
        <p:nvPicPr>
          <p:cNvPr id="9" name="Picture 8" descr="http://spark.dss.virginia.gov/divisions/pa/files/media_services/intro_page/logos/500_x_249.jpg"/>
          <p:cNvPicPr/>
          <p:nvPr/>
        </p:nvPicPr>
        <p:blipFill>
          <a:blip r:embed="rId7" cstate="print"/>
          <a:srcRect/>
          <a:stretch>
            <a:fillRect/>
          </a:stretch>
        </p:blipFill>
        <p:spPr bwMode="auto">
          <a:xfrm>
            <a:off x="4876800" y="2667000"/>
            <a:ext cx="1566308" cy="819150"/>
          </a:xfrm>
          <a:prstGeom prst="rect">
            <a:avLst/>
          </a:prstGeom>
          <a:noFill/>
          <a:ln w="9525">
            <a:noFill/>
            <a:miter lim="800000"/>
            <a:headEnd/>
            <a:tailEnd/>
          </a:ln>
        </p:spPr>
      </p:pic>
      <p:pic>
        <p:nvPicPr>
          <p:cNvPr id="10" name="Picture 9" descr="VHCA logo.png"/>
          <p:cNvPicPr/>
          <p:nvPr/>
        </p:nvPicPr>
        <p:blipFill>
          <a:blip r:embed="rId8" cstate="print"/>
          <a:stretch>
            <a:fillRect/>
          </a:stretch>
        </p:blipFill>
        <p:spPr>
          <a:xfrm>
            <a:off x="609600" y="1752600"/>
            <a:ext cx="1500460" cy="685800"/>
          </a:xfrm>
          <a:prstGeom prst="rect">
            <a:avLst/>
          </a:prstGeom>
        </p:spPr>
      </p:pic>
      <p:pic>
        <p:nvPicPr>
          <p:cNvPr id="11" name="Picture 10" descr="VHQC Logo w  tagline_10061.jpg"/>
          <p:cNvPicPr/>
          <p:nvPr/>
        </p:nvPicPr>
        <p:blipFill>
          <a:blip r:embed="rId9" cstate="print"/>
          <a:stretch>
            <a:fillRect/>
          </a:stretch>
        </p:blipFill>
        <p:spPr>
          <a:xfrm>
            <a:off x="7315200" y="2819400"/>
            <a:ext cx="990600" cy="1295400"/>
          </a:xfrm>
          <a:prstGeom prst="rect">
            <a:avLst/>
          </a:prstGeom>
        </p:spPr>
      </p:pic>
      <p:sp>
        <p:nvSpPr>
          <p:cNvPr id="12" name="Title 1"/>
          <p:cNvSpPr txBox="1">
            <a:spLocks/>
          </p:cNvSpPr>
          <p:nvPr/>
        </p:nvSpPr>
        <p:spPr>
          <a:xfrm>
            <a:off x="533400" y="4419600"/>
            <a:ext cx="8382000" cy="2286000"/>
          </a:xfrm>
          <a:prstGeom prst="rect">
            <a:avLst/>
          </a:prstGeom>
        </p:spPr>
        <p:txBody>
          <a:bodyPr vert="horz" anchor="ctr">
            <a:noAutofit/>
          </a:bodyPr>
          <a:lstStyle/>
          <a:p>
            <a:pPr algn="ctr"/>
            <a:r>
              <a:rPr lang="en-US" sz="2400" b="1" dirty="0" smtClean="0"/>
              <a:t>Andrea Alvarez</a:t>
            </a:r>
          </a:p>
          <a:p>
            <a:pPr algn="ctr"/>
            <a:r>
              <a:rPr lang="en-US" sz="2400" b="1" dirty="0" smtClean="0"/>
              <a:t>Virginia Department of Health</a:t>
            </a:r>
          </a:p>
          <a:p>
            <a:pPr algn="ctr"/>
            <a:r>
              <a:rPr lang="en-US" sz="2400" b="1" dirty="0" smtClean="0"/>
              <a:t>Healthcare-Associated Infections Program Coordinator</a:t>
            </a:r>
          </a:p>
          <a:p>
            <a:pPr algn="ctr"/>
            <a:r>
              <a:rPr lang="en-US" sz="2400" b="1" dirty="0" smtClean="0"/>
              <a:t>804-864-8097</a:t>
            </a:r>
          </a:p>
          <a:p>
            <a:pPr algn="ctr"/>
            <a:r>
              <a:rPr lang="en-US" sz="2400" b="1" dirty="0" smtClean="0"/>
              <a:t>Andrea.Alvarez@vdh.virginia.gov</a:t>
            </a:r>
            <a:endParaRPr lang="en-US" sz="2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09600"/>
            <a:ext cx="8839200" cy="1066800"/>
          </a:xfrm>
        </p:spPr>
        <p:txBody>
          <a:bodyPr>
            <a:normAutofit fontScale="90000"/>
          </a:bodyPr>
          <a:lstStyle/>
          <a:p>
            <a:r>
              <a:rPr lang="en-US" dirty="0" smtClean="0"/>
              <a:t>Virginia and Infection Prevention Outside Acute Care</a:t>
            </a:r>
            <a:endParaRPr lang="en-US" dirty="0"/>
          </a:p>
        </p:txBody>
      </p:sp>
      <p:sp>
        <p:nvSpPr>
          <p:cNvPr id="3" name="Content Placeholder 2"/>
          <p:cNvSpPr>
            <a:spLocks noGrp="1"/>
          </p:cNvSpPr>
          <p:nvPr>
            <p:ph idx="1"/>
          </p:nvPr>
        </p:nvSpPr>
        <p:spPr>
          <a:xfrm>
            <a:off x="152400" y="3124200"/>
            <a:ext cx="8763000" cy="3602736"/>
          </a:xfrm>
        </p:spPr>
        <p:txBody>
          <a:bodyPr>
            <a:noAutofit/>
          </a:bodyPr>
          <a:lstStyle/>
          <a:p>
            <a:pPr marL="0" indent="0">
              <a:buNone/>
            </a:pPr>
            <a:r>
              <a:rPr lang="en-US" sz="2600" dirty="0" smtClean="0"/>
              <a:t>Impetus for shifting educational focus away from acute care</a:t>
            </a:r>
          </a:p>
          <a:p>
            <a:r>
              <a:rPr lang="en-US" sz="2400" dirty="0" smtClean="0"/>
              <a:t>Outbreaks in assisted living facilities (ALFs) and nursing homes (NHs)</a:t>
            </a:r>
          </a:p>
          <a:p>
            <a:r>
              <a:rPr lang="en-US" sz="2400" dirty="0" smtClean="0"/>
              <a:t>Strongly suggested by acute care infection preventionists (IPs) when the HAI program first explored Virginia’s infection prevention needs</a:t>
            </a:r>
          </a:p>
          <a:p>
            <a:r>
              <a:rPr lang="en-US" sz="2400" dirty="0" smtClean="0"/>
              <a:t>Increasing interest and support of Virginia ALFs, NHs, and </a:t>
            </a:r>
          </a:p>
          <a:p>
            <a:pPr>
              <a:buNone/>
            </a:pPr>
            <a:r>
              <a:rPr lang="en-US" sz="2400" dirty="0" smtClean="0"/>
              <a:t>	long-term care organizations/partners</a:t>
            </a:r>
          </a:p>
        </p:txBody>
      </p:sp>
      <p:sp>
        <p:nvSpPr>
          <p:cNvPr id="6" name="TextBox 5"/>
          <p:cNvSpPr txBox="1"/>
          <p:nvPr/>
        </p:nvSpPr>
        <p:spPr>
          <a:xfrm>
            <a:off x="228600" y="1847671"/>
            <a:ext cx="8610600" cy="1200329"/>
          </a:xfrm>
          <a:prstGeom prst="rect">
            <a:avLst/>
          </a:prstGeom>
          <a:noFill/>
          <a:ln>
            <a:solidFill>
              <a:srgbClr val="7030A0"/>
            </a:solidFill>
          </a:ln>
        </p:spPr>
        <p:txBody>
          <a:bodyPr wrap="square" rtlCol="0">
            <a:spAutoFit/>
          </a:bodyPr>
          <a:lstStyle/>
          <a:p>
            <a:pPr algn="ctr">
              <a:buNone/>
            </a:pPr>
            <a:r>
              <a:rPr lang="en-US" sz="2400" b="1" dirty="0" smtClean="0">
                <a:solidFill>
                  <a:schemeClr val="accent1"/>
                </a:solidFill>
              </a:rPr>
              <a:t>Primary goal of Virginia’s Healthcare-Associated Infections (HAI) Program: To improve patient/resident outcomes across the continuum of care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229600" cy="1066800"/>
          </a:xfrm>
        </p:spPr>
        <p:txBody>
          <a:bodyPr>
            <a:normAutofit fontScale="90000"/>
          </a:bodyPr>
          <a:lstStyle/>
          <a:p>
            <a:r>
              <a:rPr lang="en-US" sz="3333" dirty="0" smtClean="0"/>
              <a:t>Percent of Responding Facilities Aware of and Addressing OSHA BBP Standard by Facility Type</a:t>
            </a:r>
            <a:endParaRPr lang="en-US" sz="3333" dirty="0"/>
          </a:p>
        </p:txBody>
      </p:sp>
      <p:sp>
        <p:nvSpPr>
          <p:cNvPr id="4" name="Slide Number Placeholder 3"/>
          <p:cNvSpPr>
            <a:spLocks noGrp="1"/>
          </p:cNvSpPr>
          <p:nvPr>
            <p:ph type="sldNum" sz="quarter" idx="12"/>
          </p:nvPr>
        </p:nvSpPr>
        <p:spPr/>
        <p:txBody>
          <a:bodyPr/>
          <a:lstStyle/>
          <a:p>
            <a:fld id="{076DF390-3244-4CE9-9A35-27BFEC8725EE}" type="slidenum">
              <a:rPr lang="en-US" smtClean="0"/>
              <a:pPr/>
              <a:t>20</a:t>
            </a:fld>
            <a:endParaRPr lang="en-US"/>
          </a:p>
        </p:txBody>
      </p:sp>
      <p:graphicFrame>
        <p:nvGraphicFramePr>
          <p:cNvPr id="5" name="Content Placeholder 4"/>
          <p:cNvGraphicFramePr>
            <a:graphicFrameLocks noGrp="1"/>
          </p:cNvGraphicFramePr>
          <p:nvPr>
            <p:ph idx="1"/>
          </p:nvPr>
        </p:nvGraphicFramePr>
        <p:xfrm>
          <a:off x="152400" y="1981200"/>
          <a:ext cx="8686800" cy="474503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838200"/>
          </a:xfrm>
        </p:spPr>
        <p:txBody>
          <a:bodyPr>
            <a:noAutofit/>
          </a:bodyPr>
          <a:lstStyle/>
          <a:p>
            <a:r>
              <a:rPr lang="en-US" sz="3200" dirty="0" smtClean="0"/>
              <a:t>Percent of Facilities Addressing </a:t>
            </a:r>
            <a:r>
              <a:rPr lang="en-US" sz="3200" b="1" dirty="0" smtClean="0"/>
              <a:t>Standard Precautions </a:t>
            </a:r>
            <a:r>
              <a:rPr lang="en-US" sz="3200" dirty="0" smtClean="0"/>
              <a:t>Through Facility Policies or Training by Facility Type</a:t>
            </a:r>
          </a:p>
        </p:txBody>
      </p:sp>
      <p:sp>
        <p:nvSpPr>
          <p:cNvPr id="4" name="Slide Number Placeholder 3"/>
          <p:cNvSpPr>
            <a:spLocks noGrp="1"/>
          </p:cNvSpPr>
          <p:nvPr>
            <p:ph type="sldNum" sz="quarter" idx="12"/>
          </p:nvPr>
        </p:nvSpPr>
        <p:spPr/>
        <p:txBody>
          <a:bodyPr/>
          <a:lstStyle/>
          <a:p>
            <a:fld id="{076DF390-3244-4CE9-9A35-27BFEC8725EE}" type="slidenum">
              <a:rPr lang="en-US" smtClean="0"/>
              <a:pPr/>
              <a:t>21</a:t>
            </a:fld>
            <a:endParaRPr lang="en-US"/>
          </a:p>
        </p:txBody>
      </p:sp>
      <p:graphicFrame>
        <p:nvGraphicFramePr>
          <p:cNvPr id="5" name="Chart 4"/>
          <p:cNvGraphicFramePr/>
          <p:nvPr/>
        </p:nvGraphicFramePr>
        <p:xfrm>
          <a:off x="457200" y="2209800"/>
          <a:ext cx="8229600" cy="4648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8610600" cy="838200"/>
          </a:xfrm>
        </p:spPr>
        <p:txBody>
          <a:bodyPr>
            <a:noAutofit/>
          </a:bodyPr>
          <a:lstStyle/>
          <a:p>
            <a:r>
              <a:rPr lang="en-US" sz="3200" dirty="0" smtClean="0"/>
              <a:t>Percent of Facilities Addressing </a:t>
            </a:r>
            <a:r>
              <a:rPr lang="en-US" sz="3200" b="1" dirty="0" smtClean="0"/>
              <a:t>Transmission-Based Precautions </a:t>
            </a:r>
            <a:r>
              <a:rPr lang="en-US" sz="3200" dirty="0" smtClean="0"/>
              <a:t>Through Facility Policies or Training by Facility Type</a:t>
            </a:r>
            <a:endParaRPr lang="en-US" sz="3200" dirty="0"/>
          </a:p>
        </p:txBody>
      </p:sp>
      <p:sp>
        <p:nvSpPr>
          <p:cNvPr id="4" name="Slide Number Placeholder 3"/>
          <p:cNvSpPr>
            <a:spLocks noGrp="1"/>
          </p:cNvSpPr>
          <p:nvPr>
            <p:ph type="sldNum" sz="quarter" idx="12"/>
          </p:nvPr>
        </p:nvSpPr>
        <p:spPr/>
        <p:txBody>
          <a:bodyPr/>
          <a:lstStyle/>
          <a:p>
            <a:fld id="{076DF390-3244-4CE9-9A35-27BFEC8725EE}" type="slidenum">
              <a:rPr lang="en-US" smtClean="0"/>
              <a:pPr/>
              <a:t>22</a:t>
            </a:fld>
            <a:endParaRPr lang="en-US"/>
          </a:p>
        </p:txBody>
      </p:sp>
      <p:graphicFrame>
        <p:nvGraphicFramePr>
          <p:cNvPr id="8" name="Chart 7"/>
          <p:cNvGraphicFramePr>
            <a:graphicFrameLocks/>
          </p:cNvGraphicFramePr>
          <p:nvPr/>
        </p:nvGraphicFramePr>
        <p:xfrm>
          <a:off x="457200" y="2209800"/>
          <a:ext cx="8001000" cy="4495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a:bodyPr>
          <a:lstStyle/>
          <a:p>
            <a:r>
              <a:rPr lang="en-US" sz="2778" dirty="0" smtClean="0"/>
              <a:t>Percent of </a:t>
            </a:r>
            <a:r>
              <a:rPr lang="en-US" sz="2778" b="1" dirty="0" smtClean="0"/>
              <a:t>Assisted Living Facilities </a:t>
            </a:r>
            <a:r>
              <a:rPr lang="en-US" sz="2778" dirty="0" smtClean="0"/>
              <a:t>Addressing Vaccinations Through Facility Policy and Vaccination</a:t>
            </a:r>
            <a:endParaRPr lang="en-US" sz="2778" dirty="0"/>
          </a:p>
        </p:txBody>
      </p:sp>
      <p:sp>
        <p:nvSpPr>
          <p:cNvPr id="4" name="Slide Number Placeholder 3"/>
          <p:cNvSpPr>
            <a:spLocks noGrp="1"/>
          </p:cNvSpPr>
          <p:nvPr>
            <p:ph type="sldNum" sz="quarter" idx="12"/>
          </p:nvPr>
        </p:nvSpPr>
        <p:spPr/>
        <p:txBody>
          <a:bodyPr/>
          <a:lstStyle/>
          <a:p>
            <a:fld id="{076DF390-3244-4CE9-9A35-27BFEC8725EE}" type="slidenum">
              <a:rPr lang="en-US" smtClean="0"/>
              <a:pPr/>
              <a:t>23</a:t>
            </a:fld>
            <a:endParaRPr lang="en-US"/>
          </a:p>
        </p:txBody>
      </p:sp>
      <p:graphicFrame>
        <p:nvGraphicFramePr>
          <p:cNvPr id="5" name="Chart 4"/>
          <p:cNvGraphicFramePr/>
          <p:nvPr/>
        </p:nvGraphicFramePr>
        <p:xfrm>
          <a:off x="304800" y="1676400"/>
          <a:ext cx="8686800" cy="4953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066800"/>
          </a:xfrm>
        </p:spPr>
        <p:txBody>
          <a:bodyPr>
            <a:normAutofit/>
          </a:bodyPr>
          <a:lstStyle/>
          <a:p>
            <a:r>
              <a:rPr lang="en-US" sz="2778" dirty="0" smtClean="0"/>
              <a:t>Percent of </a:t>
            </a:r>
            <a:r>
              <a:rPr lang="en-US" sz="2778" b="1" dirty="0" smtClean="0"/>
              <a:t>Nursing Homes</a:t>
            </a:r>
            <a:r>
              <a:rPr lang="en-US" sz="2778" dirty="0" smtClean="0"/>
              <a:t> Addressing Vaccinations Through Facility Policy and Vaccination</a:t>
            </a:r>
            <a:endParaRPr lang="en-US" sz="2778" dirty="0"/>
          </a:p>
        </p:txBody>
      </p:sp>
      <p:sp>
        <p:nvSpPr>
          <p:cNvPr id="4" name="Slide Number Placeholder 3"/>
          <p:cNvSpPr>
            <a:spLocks noGrp="1"/>
          </p:cNvSpPr>
          <p:nvPr>
            <p:ph type="sldNum" sz="quarter" idx="12"/>
          </p:nvPr>
        </p:nvSpPr>
        <p:spPr/>
        <p:txBody>
          <a:bodyPr/>
          <a:lstStyle/>
          <a:p>
            <a:fld id="{076DF390-3244-4CE9-9A35-27BFEC8725EE}" type="slidenum">
              <a:rPr lang="en-US" smtClean="0"/>
              <a:pPr/>
              <a:t>24</a:t>
            </a:fld>
            <a:endParaRPr lang="en-US"/>
          </a:p>
        </p:txBody>
      </p:sp>
      <p:graphicFrame>
        <p:nvGraphicFramePr>
          <p:cNvPr id="7" name="Chart 6"/>
          <p:cNvGraphicFramePr/>
          <p:nvPr/>
        </p:nvGraphicFramePr>
        <p:xfrm>
          <a:off x="457200" y="1981200"/>
          <a:ext cx="8229600" cy="4495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228600" y="685800"/>
          <a:ext cx="8534400" cy="6172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Purpose of Needs Assessment</a:t>
            </a:r>
            <a:endParaRPr lang="en-US" dirty="0"/>
          </a:p>
        </p:txBody>
      </p:sp>
      <p:sp>
        <p:nvSpPr>
          <p:cNvPr id="3" name="Content Placeholder 2"/>
          <p:cNvSpPr>
            <a:spLocks noGrp="1"/>
          </p:cNvSpPr>
          <p:nvPr>
            <p:ph idx="1"/>
          </p:nvPr>
        </p:nvSpPr>
        <p:spPr>
          <a:xfrm>
            <a:off x="457200" y="1828800"/>
            <a:ext cx="8229600" cy="4745736"/>
          </a:xfrm>
        </p:spPr>
        <p:txBody>
          <a:bodyPr/>
          <a:lstStyle/>
          <a:p>
            <a:r>
              <a:rPr lang="en-US" sz="2400" dirty="0" smtClean="0"/>
              <a:t>Identify infection prevention training needs and preferred training formats in </a:t>
            </a:r>
            <a:r>
              <a:rPr lang="en-US" sz="2400" dirty="0" smtClean="0"/>
              <a:t>assisted living facilities and nursing homes</a:t>
            </a:r>
            <a:endParaRPr lang="en-US" sz="2400" dirty="0" smtClean="0"/>
          </a:p>
          <a:p>
            <a:r>
              <a:rPr lang="en-US" sz="2400" dirty="0" smtClean="0"/>
              <a:t>Highlight differences in infection prevention resources and challenges between ALFs and NHs</a:t>
            </a:r>
          </a:p>
          <a:p>
            <a:r>
              <a:rPr lang="en-US" sz="2400" dirty="0" smtClean="0"/>
              <a:t>Ascertain inconsistencies between facility policies, implementation of those policies, training needs, and infection prevention challenges</a:t>
            </a:r>
          </a:p>
          <a:p>
            <a:endParaRPr lang="en-US" sz="2400" dirty="0" smtClean="0"/>
          </a:p>
          <a:p>
            <a:endParaRPr lang="en-US" sz="2400"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Methods</a:t>
            </a:r>
            <a:endParaRPr lang="en-US" dirty="0"/>
          </a:p>
        </p:txBody>
      </p:sp>
      <p:sp>
        <p:nvSpPr>
          <p:cNvPr id="3" name="Content Placeholder 2"/>
          <p:cNvSpPr>
            <a:spLocks noGrp="1"/>
          </p:cNvSpPr>
          <p:nvPr>
            <p:ph idx="1"/>
          </p:nvPr>
        </p:nvSpPr>
        <p:spPr>
          <a:xfrm>
            <a:off x="457200" y="1752600"/>
            <a:ext cx="8229600" cy="4821936"/>
          </a:xfrm>
        </p:spPr>
        <p:txBody>
          <a:bodyPr>
            <a:normAutofit fontScale="92500"/>
          </a:bodyPr>
          <a:lstStyle/>
          <a:p>
            <a:r>
              <a:rPr lang="en-US" dirty="0" smtClean="0"/>
              <a:t>Questions adapted from CDC’s Long-Term Care Baseline Prevention Practices Assessment Tool and VDH’s acute care infection prevention needs assessment</a:t>
            </a:r>
          </a:p>
          <a:p>
            <a:r>
              <a:rPr lang="en-US" dirty="0" smtClean="0"/>
              <a:t>Reviewed by Long-Term Care Advisory Committee</a:t>
            </a:r>
          </a:p>
          <a:p>
            <a:r>
              <a:rPr lang="en-US" dirty="0" smtClean="0"/>
              <a:t>Pilot tested by 9 facilities</a:t>
            </a:r>
          </a:p>
          <a:p>
            <a:r>
              <a:rPr lang="en-US" dirty="0" smtClean="0"/>
              <a:t>Distributed via SurveyMonkey</a:t>
            </a:r>
          </a:p>
          <a:p>
            <a:pPr lvl="1"/>
            <a:r>
              <a:rPr lang="en-US" dirty="0" smtClean="0"/>
              <a:t>Paper copy made available if requested</a:t>
            </a:r>
          </a:p>
          <a:p>
            <a:pPr lvl="1"/>
            <a:r>
              <a:rPr lang="en-US" dirty="0" smtClean="0"/>
              <a:t>September – October 2010</a:t>
            </a:r>
          </a:p>
          <a:p>
            <a:r>
              <a:rPr lang="en-US" dirty="0" smtClean="0"/>
              <a:t>Target respondent: infection prevention main point of contact at the facility</a:t>
            </a:r>
          </a:p>
          <a:p>
            <a:r>
              <a:rPr lang="en-US" dirty="0" smtClean="0"/>
              <a:t>Frequencies and analyses conducted using SAS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Demographics of Respondents</a:t>
            </a:r>
            <a:endParaRPr lang="en-US" dirty="0"/>
          </a:p>
        </p:txBody>
      </p:sp>
      <p:sp>
        <p:nvSpPr>
          <p:cNvPr id="3" name="Content Placeholder 2"/>
          <p:cNvSpPr>
            <a:spLocks noGrp="1"/>
          </p:cNvSpPr>
          <p:nvPr>
            <p:ph idx="1"/>
          </p:nvPr>
        </p:nvSpPr>
        <p:spPr>
          <a:xfrm>
            <a:off x="228600" y="1676400"/>
            <a:ext cx="8686800" cy="5105400"/>
          </a:xfrm>
        </p:spPr>
        <p:txBody>
          <a:bodyPr numCol="2">
            <a:normAutofit/>
          </a:bodyPr>
          <a:lstStyle/>
          <a:p>
            <a:r>
              <a:rPr lang="en-US" dirty="0" smtClean="0"/>
              <a:t>ALFs (stand-alone)</a:t>
            </a:r>
          </a:p>
          <a:p>
            <a:pPr lvl="1"/>
            <a:r>
              <a:rPr lang="en-US" sz="2400" dirty="0" smtClean="0"/>
              <a:t>36 respondents (11%)</a:t>
            </a:r>
          </a:p>
          <a:p>
            <a:pPr lvl="1"/>
            <a:endParaRPr lang="en-US" sz="2400" dirty="0" smtClean="0"/>
          </a:p>
          <a:p>
            <a:pPr lvl="1"/>
            <a:endParaRPr lang="en-US" sz="2400" dirty="0" smtClean="0"/>
          </a:p>
          <a:p>
            <a:pPr lvl="1"/>
            <a:r>
              <a:rPr lang="en-US" sz="2400" dirty="0" smtClean="0"/>
              <a:t>25% had a registered nurse (RN) as main point of contact (POC)</a:t>
            </a:r>
          </a:p>
          <a:p>
            <a:pPr lvl="2"/>
            <a:r>
              <a:rPr lang="en-US" dirty="0" smtClean="0"/>
              <a:t>LPN (33%)</a:t>
            </a:r>
          </a:p>
          <a:p>
            <a:pPr lvl="2"/>
            <a:r>
              <a:rPr lang="en-US" dirty="0" smtClean="0"/>
              <a:t>Admin (28%)</a:t>
            </a:r>
          </a:p>
          <a:p>
            <a:pPr lvl="1"/>
            <a:r>
              <a:rPr lang="en-US" sz="2400" dirty="0" smtClean="0"/>
              <a:t>22% part of chain/corporation</a:t>
            </a:r>
          </a:p>
          <a:p>
            <a:pPr lvl="1"/>
            <a:r>
              <a:rPr lang="en-US" sz="2400" dirty="0" smtClean="0"/>
              <a:t>Average </a:t>
            </a:r>
            <a:r>
              <a:rPr lang="en-US" sz="2400" dirty="0" err="1" smtClean="0"/>
              <a:t>bedsize</a:t>
            </a:r>
            <a:r>
              <a:rPr lang="en-US" sz="2400" dirty="0" smtClean="0"/>
              <a:t> = 67</a:t>
            </a:r>
          </a:p>
          <a:p>
            <a:r>
              <a:rPr lang="en-US" dirty="0" smtClean="0"/>
              <a:t>NHs</a:t>
            </a:r>
          </a:p>
          <a:p>
            <a:pPr lvl="1"/>
            <a:r>
              <a:rPr lang="en-US" sz="2400" dirty="0" smtClean="0"/>
              <a:t>88 respondents (34%)</a:t>
            </a:r>
          </a:p>
          <a:p>
            <a:pPr lvl="2"/>
            <a:r>
              <a:rPr lang="en-US" dirty="0" smtClean="0"/>
              <a:t>20 facilities had AL beds as well</a:t>
            </a:r>
          </a:p>
          <a:p>
            <a:pPr lvl="1"/>
            <a:r>
              <a:rPr lang="en-US" sz="2400" dirty="0" smtClean="0"/>
              <a:t>91% had a RN as main POC</a:t>
            </a:r>
          </a:p>
          <a:p>
            <a:pPr lvl="2"/>
            <a:r>
              <a:rPr lang="en-US" dirty="0" smtClean="0"/>
              <a:t>LPN (6%)</a:t>
            </a:r>
          </a:p>
          <a:p>
            <a:pPr lvl="2"/>
            <a:r>
              <a:rPr lang="en-US" dirty="0" smtClean="0"/>
              <a:t>Physician (2%)</a:t>
            </a:r>
          </a:p>
          <a:p>
            <a:pPr lvl="2">
              <a:buNone/>
            </a:pPr>
            <a:endParaRPr lang="en-US" dirty="0" smtClean="0"/>
          </a:p>
          <a:p>
            <a:pPr lvl="2">
              <a:buNone/>
            </a:pPr>
            <a:endParaRPr lang="en-US" dirty="0" smtClean="0"/>
          </a:p>
          <a:p>
            <a:pPr lvl="1"/>
            <a:r>
              <a:rPr lang="en-US" sz="2400" dirty="0" smtClean="0"/>
              <a:t>68% part of chain/corporation</a:t>
            </a:r>
          </a:p>
          <a:p>
            <a:pPr lvl="1"/>
            <a:r>
              <a:rPr lang="en-US" sz="2400" dirty="0" smtClean="0"/>
              <a:t>Average </a:t>
            </a:r>
            <a:r>
              <a:rPr lang="en-US" sz="2400" dirty="0" err="1" smtClean="0"/>
              <a:t>bedsize</a:t>
            </a:r>
            <a:r>
              <a:rPr lang="en-US" sz="2400" dirty="0" smtClean="0"/>
              <a:t> = 117</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066800"/>
          </a:xfrm>
        </p:spPr>
        <p:txBody>
          <a:bodyPr>
            <a:normAutofit fontScale="90000"/>
          </a:bodyPr>
          <a:lstStyle/>
          <a:p>
            <a:r>
              <a:rPr lang="en-US" dirty="0" smtClean="0"/>
              <a:t>Top Infection Prevention Training Needs vs. Reported Challenges: ALFs</a:t>
            </a:r>
            <a:endParaRPr lang="en-US" dirty="0"/>
          </a:p>
        </p:txBody>
      </p:sp>
      <p:sp>
        <p:nvSpPr>
          <p:cNvPr id="3" name="Content Placeholder 2"/>
          <p:cNvSpPr>
            <a:spLocks noGrp="1"/>
          </p:cNvSpPr>
          <p:nvPr>
            <p:ph idx="1"/>
          </p:nvPr>
        </p:nvSpPr>
        <p:spPr>
          <a:xfrm>
            <a:off x="228600" y="1752600"/>
            <a:ext cx="8686800" cy="5105400"/>
          </a:xfrm>
        </p:spPr>
        <p:txBody>
          <a:bodyPr numCol="2">
            <a:normAutofit/>
          </a:bodyPr>
          <a:lstStyle/>
          <a:p>
            <a:r>
              <a:rPr lang="en-US" sz="2400" dirty="0" smtClean="0"/>
              <a:t>Training Needs</a:t>
            </a:r>
          </a:p>
          <a:p>
            <a:pPr lvl="1">
              <a:defRPr/>
            </a:pPr>
            <a:r>
              <a:rPr lang="en-US" sz="2200" dirty="0" smtClean="0"/>
              <a:t>Outbreaks </a:t>
            </a:r>
          </a:p>
          <a:p>
            <a:pPr lvl="1">
              <a:defRPr/>
            </a:pPr>
            <a:r>
              <a:rPr lang="en-US" sz="2200" dirty="0" smtClean="0"/>
              <a:t>Transfer of residents</a:t>
            </a:r>
          </a:p>
          <a:p>
            <a:pPr lvl="1">
              <a:defRPr/>
            </a:pPr>
            <a:r>
              <a:rPr lang="en-US" sz="2200" dirty="0" smtClean="0"/>
              <a:t>Educating </a:t>
            </a:r>
            <a:r>
              <a:rPr lang="en-US" sz="2200" b="1" dirty="0" smtClean="0"/>
              <a:t>residents</a:t>
            </a:r>
            <a:r>
              <a:rPr lang="en-US" sz="2200" dirty="0" smtClean="0"/>
              <a:t> about infection risk-reduction behavior</a:t>
            </a:r>
          </a:p>
          <a:p>
            <a:pPr lvl="1">
              <a:defRPr/>
            </a:pPr>
            <a:r>
              <a:rPr lang="en-US" sz="2200" dirty="0" smtClean="0"/>
              <a:t>Multidrug-resistant organisms</a:t>
            </a:r>
          </a:p>
          <a:p>
            <a:endParaRPr lang="en-US" dirty="0" smtClean="0"/>
          </a:p>
          <a:p>
            <a:endParaRPr lang="en-US" dirty="0" smtClean="0"/>
          </a:p>
          <a:p>
            <a:endParaRPr lang="en-US" dirty="0" smtClean="0"/>
          </a:p>
          <a:p>
            <a:endParaRPr lang="en-US" dirty="0" smtClean="0"/>
          </a:p>
          <a:p>
            <a:pPr>
              <a:buNone/>
            </a:pPr>
            <a:endParaRPr lang="en-US" dirty="0" smtClean="0"/>
          </a:p>
          <a:p>
            <a:r>
              <a:rPr lang="en-US" sz="2400" dirty="0" smtClean="0"/>
              <a:t>Challenges</a:t>
            </a:r>
          </a:p>
          <a:p>
            <a:pPr lvl="1"/>
            <a:r>
              <a:rPr lang="en-US" sz="2200" dirty="0" smtClean="0"/>
              <a:t>Infection risk-reduction behavior compliance for </a:t>
            </a:r>
            <a:r>
              <a:rPr lang="en-US" sz="2200" b="1" dirty="0" smtClean="0"/>
              <a:t>visitors  </a:t>
            </a:r>
          </a:p>
          <a:p>
            <a:pPr lvl="1"/>
            <a:r>
              <a:rPr lang="en-US" sz="2200" dirty="0" smtClean="0"/>
              <a:t>Providing sufficient IC information and training for staff </a:t>
            </a:r>
          </a:p>
          <a:p>
            <a:pPr lvl="1"/>
            <a:r>
              <a:rPr lang="en-US" sz="2200" dirty="0" smtClean="0"/>
              <a:t>Infection risk-reduction behavior compliance for </a:t>
            </a:r>
            <a:r>
              <a:rPr lang="en-US" sz="2200" b="1" dirty="0" smtClean="0"/>
              <a:t>residents </a:t>
            </a:r>
          </a:p>
          <a:p>
            <a:pPr lvl="1"/>
            <a:r>
              <a:rPr lang="en-US" sz="2200" dirty="0" smtClean="0"/>
              <a:t>Infection risk-reduction behavior compliance for </a:t>
            </a:r>
            <a:r>
              <a:rPr lang="en-US" sz="2200" b="1" dirty="0" smtClean="0"/>
              <a:t>vendors or contractual staff </a:t>
            </a:r>
          </a:p>
          <a:p>
            <a:pPr lvl="1"/>
            <a:r>
              <a:rPr lang="en-US" sz="2200" dirty="0" smtClean="0"/>
              <a:t>Tracking infections </a:t>
            </a:r>
            <a:endParaRPr lang="en-US"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066800"/>
          </a:xfrm>
        </p:spPr>
        <p:txBody>
          <a:bodyPr>
            <a:normAutofit fontScale="90000"/>
          </a:bodyPr>
          <a:lstStyle/>
          <a:p>
            <a:r>
              <a:rPr lang="en-US" dirty="0" smtClean="0"/>
              <a:t>Top Infection Prevention Training Needs vs. Reported Challenges: Nursing Homes</a:t>
            </a:r>
            <a:endParaRPr lang="en-US" dirty="0"/>
          </a:p>
        </p:txBody>
      </p:sp>
      <p:sp>
        <p:nvSpPr>
          <p:cNvPr id="3" name="Content Placeholder 2"/>
          <p:cNvSpPr>
            <a:spLocks noGrp="1"/>
          </p:cNvSpPr>
          <p:nvPr>
            <p:ph idx="1"/>
          </p:nvPr>
        </p:nvSpPr>
        <p:spPr>
          <a:xfrm>
            <a:off x="457200" y="1905000"/>
            <a:ext cx="8229600" cy="4669536"/>
          </a:xfrm>
        </p:spPr>
        <p:txBody>
          <a:bodyPr numCol="2">
            <a:normAutofit/>
          </a:bodyPr>
          <a:lstStyle/>
          <a:p>
            <a:r>
              <a:rPr lang="en-US" dirty="0" smtClean="0"/>
              <a:t>Training needs</a:t>
            </a:r>
          </a:p>
          <a:p>
            <a:pPr lvl="1"/>
            <a:r>
              <a:rPr lang="en-US" dirty="0" smtClean="0"/>
              <a:t>Outbreaks</a:t>
            </a:r>
          </a:p>
          <a:p>
            <a:pPr lvl="1"/>
            <a:r>
              <a:rPr lang="en-US" dirty="0" smtClean="0"/>
              <a:t>How to educate regarding infection risk-reduction behavior for vendors/contractual staff, visitors, and/or residents</a:t>
            </a:r>
          </a:p>
          <a:p>
            <a:pPr lvl="1"/>
            <a:r>
              <a:rPr lang="en-US" dirty="0" smtClean="0"/>
              <a:t>Environmental cleaning and disinfection</a:t>
            </a:r>
          </a:p>
          <a:p>
            <a:pPr lvl="1"/>
            <a:endParaRPr lang="en-US" dirty="0" smtClean="0"/>
          </a:p>
          <a:p>
            <a:r>
              <a:rPr lang="en-US" dirty="0" smtClean="0"/>
              <a:t>Reported challenges</a:t>
            </a:r>
          </a:p>
          <a:p>
            <a:pPr lvl="1"/>
            <a:r>
              <a:rPr lang="en-US" dirty="0" smtClean="0"/>
              <a:t>Employee hand hygiene compliance</a:t>
            </a:r>
          </a:p>
          <a:p>
            <a:pPr lvl="1"/>
            <a:r>
              <a:rPr lang="en-US" dirty="0" smtClean="0"/>
              <a:t>Environmental cleaning compliance</a:t>
            </a:r>
          </a:p>
          <a:p>
            <a:pPr lvl="1"/>
            <a:r>
              <a:rPr lang="en-US" dirty="0" smtClean="0"/>
              <a:t>Infection risk-reduction behavior compliance for </a:t>
            </a:r>
            <a:r>
              <a:rPr lang="en-US" b="1" dirty="0" smtClean="0"/>
              <a:t>visitors </a:t>
            </a:r>
          </a:p>
          <a:p>
            <a:pPr lvl="1"/>
            <a:r>
              <a:rPr lang="en-US" dirty="0" smtClean="0"/>
              <a:t>Infection risk-reduction behavior compliance for </a:t>
            </a:r>
            <a:r>
              <a:rPr lang="en-US" b="1" dirty="0" smtClean="0"/>
              <a:t>residents</a:t>
            </a:r>
            <a:r>
              <a:rPr lang="en-US" dirty="0" smtClean="0"/>
              <a: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Title 1"/>
          <p:cNvSpPr>
            <a:spLocks noGrp="1"/>
          </p:cNvSpPr>
          <p:nvPr>
            <p:ph type="title"/>
          </p:nvPr>
        </p:nvSpPr>
        <p:spPr>
          <a:xfrm>
            <a:off x="533400" y="609600"/>
            <a:ext cx="7793038" cy="1066800"/>
          </a:xfrm>
        </p:spPr>
        <p:txBody>
          <a:bodyPr>
            <a:normAutofit/>
          </a:bodyPr>
          <a:lstStyle/>
          <a:p>
            <a:pPr eaLnBrk="1" hangingPunct="1"/>
            <a:r>
              <a:rPr lang="en-US" sz="3600" dirty="0" smtClean="0">
                <a:ea typeface="ＭＳ Ｐゴシック" pitchFamily="34" charset="-128"/>
              </a:rPr>
              <a:t>Services Provided by Facility Type</a:t>
            </a:r>
          </a:p>
        </p:txBody>
      </p:sp>
      <p:graphicFrame>
        <p:nvGraphicFramePr>
          <p:cNvPr id="4" name="Table 3"/>
          <p:cNvGraphicFramePr>
            <a:graphicFrameLocks noGrp="1"/>
          </p:cNvGraphicFramePr>
          <p:nvPr/>
        </p:nvGraphicFramePr>
        <p:xfrm>
          <a:off x="457200" y="1828802"/>
          <a:ext cx="8153400" cy="4670094"/>
        </p:xfrm>
        <a:graphic>
          <a:graphicData uri="http://schemas.openxmlformats.org/drawingml/2006/table">
            <a:tbl>
              <a:tblPr/>
              <a:tblGrid>
                <a:gridCol w="4065713"/>
                <a:gridCol w="2081460"/>
                <a:gridCol w="2006227"/>
              </a:tblGrid>
              <a:tr h="110063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FFFF"/>
                          </a:solidFill>
                          <a:effectLst/>
                          <a:latin typeface="+mj-lt"/>
                          <a:ea typeface="ＭＳ Ｐゴシック" charset="-128"/>
                        </a:rPr>
                        <a:t>Service provided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FFFF"/>
                          </a:solidFill>
                          <a:effectLst/>
                          <a:latin typeface="+mj-lt"/>
                          <a:ea typeface="ＭＳ Ｐゴシック" charset="-128"/>
                        </a:rPr>
                        <a:t>Nursing Home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FFFF"/>
                          </a:solidFill>
                          <a:effectLst/>
                          <a:latin typeface="+mj-lt"/>
                          <a:ea typeface="ＭＳ Ｐゴシック" charset="-128"/>
                        </a:rPr>
                        <a:t>Assisted Living Facility</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57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j-lt"/>
                          <a:ea typeface="ＭＳ Ｐゴシック" charset="-128"/>
                        </a:rPr>
                        <a:t>Glucose monitoring</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j-lt"/>
                          <a:ea typeface="ＭＳ Ｐゴシック" charset="-128"/>
                        </a:rPr>
                        <a:t>98%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mj-lt"/>
                          <a:ea typeface="ＭＳ Ｐゴシック" charset="-128"/>
                        </a:rPr>
                        <a:t>97%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457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j-lt"/>
                          <a:ea typeface="ＭＳ Ｐゴシック" charset="-128"/>
                        </a:rPr>
                        <a:t>Wound care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j-lt"/>
                          <a:ea typeface="ＭＳ Ｐゴシック" charset="-128"/>
                        </a:rPr>
                        <a:t>100%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mj-lt"/>
                          <a:ea typeface="ＭＳ Ｐゴシック" charset="-128"/>
                        </a:rPr>
                        <a:t>67%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457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j-lt"/>
                          <a:ea typeface="ＭＳ Ｐゴシック" charset="-128"/>
                        </a:rPr>
                        <a:t>Blood draws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j-lt"/>
                          <a:ea typeface="ＭＳ Ｐゴシック" charset="-128"/>
                        </a:rPr>
                        <a:t>100%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j-lt"/>
                          <a:ea typeface="ＭＳ Ｐゴシック" charset="-128"/>
                        </a:rPr>
                        <a:t>51%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457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j-lt"/>
                          <a:ea typeface="ＭＳ Ｐゴシック" charset="-128"/>
                        </a:rPr>
                        <a:t>Foley (urinary) catheter</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j-lt"/>
                          <a:ea typeface="ＭＳ Ｐゴシック" charset="-128"/>
                        </a:rPr>
                        <a:t>98%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j-lt"/>
                          <a:ea typeface="ＭＳ Ｐゴシック" charset="-128"/>
                        </a:rPr>
                        <a:t>44%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457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mj-lt"/>
                          <a:ea typeface="ＭＳ Ｐゴシック" charset="-128"/>
                        </a:rPr>
                        <a:t>Central lines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mj-lt"/>
                          <a:ea typeface="ＭＳ Ｐゴシック" charset="-128"/>
                        </a:rPr>
                        <a:t>90%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j-lt"/>
                          <a:ea typeface="ＭＳ Ｐゴシック" charset="-128"/>
                        </a:rPr>
                        <a:t>14%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457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mj-lt"/>
                          <a:ea typeface="ＭＳ Ｐゴシック" charset="-128"/>
                        </a:rPr>
                        <a:t>Peripheral lines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mj-lt"/>
                          <a:ea typeface="ＭＳ Ｐゴシック" charset="-128"/>
                        </a:rPr>
                        <a:t>94%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j-lt"/>
                          <a:ea typeface="ＭＳ Ｐゴシック" charset="-128"/>
                        </a:rPr>
                        <a:t>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801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j-lt"/>
                          <a:ea typeface="ＭＳ Ｐゴシック" charset="-128"/>
                        </a:rPr>
                        <a:t>Management of residents with a </a:t>
                      </a:r>
                      <a:r>
                        <a:rPr kumimoji="0" lang="en-US" sz="2400" b="0" i="0" u="none" strike="noStrike" cap="none" normalizeH="0" baseline="0" dirty="0" err="1" smtClean="0">
                          <a:ln>
                            <a:noFill/>
                          </a:ln>
                          <a:solidFill>
                            <a:srgbClr val="000000"/>
                          </a:solidFill>
                          <a:effectLst/>
                          <a:latin typeface="+mj-lt"/>
                          <a:ea typeface="ＭＳ Ｐゴシック" charset="-128"/>
                        </a:rPr>
                        <a:t>tracheostomy</a:t>
                      </a:r>
                      <a:endParaRPr kumimoji="0" lang="en-US" sz="2400" b="0" i="0" u="none" strike="noStrike" cap="none" normalizeH="0" baseline="0" dirty="0" smtClean="0">
                        <a:ln>
                          <a:noFill/>
                        </a:ln>
                        <a:solidFill>
                          <a:srgbClr val="000000"/>
                        </a:solidFill>
                        <a:effectLst/>
                        <a:latin typeface="+mj-lt"/>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j-lt"/>
                          <a:ea typeface="ＭＳ Ｐゴシック" charset="-128"/>
                        </a:rPr>
                        <a:t>78%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j-lt"/>
                          <a:ea typeface="ＭＳ Ｐゴシック" charset="-128"/>
                        </a:rPr>
                        <a:t>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Override>
</file>

<file path=ppt/theme/themeOverride2.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Override>
</file>

<file path=ppt/theme/themeOverride3.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Override>
</file>

<file path=ppt/theme/themeOverride4.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Urban</Template>
  <TotalTime>1721</TotalTime>
  <Words>3173</Words>
  <Application>Microsoft Office PowerPoint</Application>
  <PresentationFormat>On-screen Show (4:3)</PresentationFormat>
  <Paragraphs>287</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Urban</vt:lpstr>
      <vt:lpstr>Infection Prevention Challenges and Training Needs in Nursing Homes and Assisted Living Facilities, Virginia, 2010</vt:lpstr>
      <vt:lpstr>Virginia and Infection Prevention Outside Acute Care</vt:lpstr>
      <vt:lpstr>Slide 3</vt:lpstr>
      <vt:lpstr>Purpose of Needs Assessment</vt:lpstr>
      <vt:lpstr>Methods</vt:lpstr>
      <vt:lpstr>Demographics of Respondents</vt:lpstr>
      <vt:lpstr>Top Infection Prevention Training Needs vs. Reported Challenges: ALFs</vt:lpstr>
      <vt:lpstr>Top Infection Prevention Training Needs vs. Reported Challenges: Nursing Homes</vt:lpstr>
      <vt:lpstr>Services Provided by Facility Type</vt:lpstr>
      <vt:lpstr> Most Frequent Infections by Facility Type</vt:lpstr>
      <vt:lpstr>Top Methods to Identify Infections by  Facility Type</vt:lpstr>
      <vt:lpstr>Slide 12</vt:lpstr>
      <vt:lpstr>Percent of Facilities Tracking Infections by Infection Type and Facility Type</vt:lpstr>
      <vt:lpstr>Hand Hygiene Policies, Training Needs/Practices, and Challenges by Facility Type</vt:lpstr>
      <vt:lpstr>Successful Strategies for Infection Prevention in Assisted Living Facilities and Nursing Homes Training and Toolkit</vt:lpstr>
      <vt:lpstr>Topics Covered</vt:lpstr>
      <vt:lpstr>Feedback from Training Evaluations</vt:lpstr>
      <vt:lpstr>Future Projects for VDH HAI Program</vt:lpstr>
      <vt:lpstr>A Collaborative Effort: Thank You!</vt:lpstr>
      <vt:lpstr>Percent of Responding Facilities Aware of and Addressing OSHA BBP Standard by Facility Type</vt:lpstr>
      <vt:lpstr>Percent of Facilities Addressing Standard Precautions Through Facility Policies or Training by Facility Type</vt:lpstr>
      <vt:lpstr>Percent of Facilities Addressing Transmission-Based Precautions Through Facility Policies or Training by Facility Type</vt:lpstr>
      <vt:lpstr>Percent of Assisted Living Facilities Addressing Vaccinations Through Facility Policy and Vaccination</vt:lpstr>
      <vt:lpstr>Percent of Nursing Homes Addressing Vaccinations Through Facility Policy and Vaccination</vt:lpstr>
    </vt:vector>
  </TitlesOfParts>
  <Company>Virginia IT Infrastructure Partnership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Successful Strategies for Infection Prevention in Assisted Living Facilities and Nursing Homes</dc:title>
  <dc:creator>okj37455</dc:creator>
  <cp:lastModifiedBy>okj37455</cp:lastModifiedBy>
  <cp:revision>199</cp:revision>
  <dcterms:created xsi:type="dcterms:W3CDTF">2011-03-31T19:22:08Z</dcterms:created>
  <dcterms:modified xsi:type="dcterms:W3CDTF">2011-06-10T21:35:31Z</dcterms:modified>
</cp:coreProperties>
</file>