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  <p:sldMasterId id="2147483667" r:id="rId3"/>
  </p:sldMasterIdLst>
  <p:notesMasterIdLst>
    <p:notesMasterId r:id="rId17"/>
  </p:notesMasterIdLst>
  <p:handoutMasterIdLst>
    <p:handoutMasterId r:id="rId18"/>
  </p:handoutMasterIdLst>
  <p:sldIdLst>
    <p:sldId id="256" r:id="rId4"/>
    <p:sldId id="273" r:id="rId5"/>
    <p:sldId id="263" r:id="rId6"/>
    <p:sldId id="269" r:id="rId7"/>
    <p:sldId id="264" r:id="rId8"/>
    <p:sldId id="266" r:id="rId9"/>
    <p:sldId id="267" r:id="rId10"/>
    <p:sldId id="270" r:id="rId11"/>
    <p:sldId id="258" r:id="rId12"/>
    <p:sldId id="268" r:id="rId13"/>
    <p:sldId id="271" r:id="rId14"/>
    <p:sldId id="272" r:id="rId15"/>
    <p:sldId id="274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DE3941-4773-4FCC-851F-A565ED5300E5}" type="doc">
      <dgm:prSet loTypeId="urn:microsoft.com/office/officeart/2005/8/layout/vList3#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D33D365-399A-4DB2-9710-6C57491F2C50}">
      <dgm:prSet phldrT="[Text]" custT="1"/>
      <dgm:spPr/>
      <dgm:t>
        <a:bodyPr/>
        <a:lstStyle/>
        <a:p>
          <a:pPr algn="l"/>
          <a:r>
            <a:rPr lang="en-US" sz="2400" dirty="0" smtClean="0"/>
            <a:t>www.Cityofchicago.org/Health</a:t>
          </a:r>
          <a:endParaRPr lang="en-US" sz="2400" dirty="0"/>
        </a:p>
      </dgm:t>
    </dgm:pt>
    <dgm:pt modelId="{E92EF8F9-481B-403A-A15D-C95ED3A5F8A6}" type="parTrans" cxnId="{612BF95B-7080-4171-A412-437ADEA56343}">
      <dgm:prSet/>
      <dgm:spPr/>
      <dgm:t>
        <a:bodyPr/>
        <a:lstStyle/>
        <a:p>
          <a:pPr algn="l"/>
          <a:endParaRPr lang="en-US" sz="2800"/>
        </a:p>
      </dgm:t>
    </dgm:pt>
    <dgm:pt modelId="{8E15544A-FE45-41ED-8F47-D88F1770DA8F}" type="sibTrans" cxnId="{612BF95B-7080-4171-A412-437ADEA56343}">
      <dgm:prSet/>
      <dgm:spPr/>
      <dgm:t>
        <a:bodyPr/>
        <a:lstStyle/>
        <a:p>
          <a:pPr algn="l"/>
          <a:endParaRPr lang="en-US" sz="2800"/>
        </a:p>
      </dgm:t>
    </dgm:pt>
    <dgm:pt modelId="{900FC9E9-900C-4268-95DC-8D704CCE7237}">
      <dgm:prSet phldrT="[Text]" custT="1"/>
      <dgm:spPr/>
      <dgm:t>
        <a:bodyPr/>
        <a:lstStyle/>
        <a:p>
          <a:pPr algn="l"/>
          <a:r>
            <a:rPr lang="en-US" sz="2400" dirty="0" smtClean="0"/>
            <a:t>Facebook.com/</a:t>
          </a:r>
          <a:r>
            <a:rPr lang="en-US" sz="2400" dirty="0" err="1" smtClean="0"/>
            <a:t>ChicagoPublicHealth</a:t>
          </a:r>
          <a:endParaRPr lang="en-US" sz="2400" dirty="0"/>
        </a:p>
      </dgm:t>
    </dgm:pt>
    <dgm:pt modelId="{FD376849-7A22-4B76-8B44-CAB26329D8AB}" type="parTrans" cxnId="{C1171761-2DBD-474A-BA08-433A11BB8A56}">
      <dgm:prSet/>
      <dgm:spPr/>
      <dgm:t>
        <a:bodyPr/>
        <a:lstStyle/>
        <a:p>
          <a:pPr algn="l"/>
          <a:endParaRPr lang="en-US" sz="2800"/>
        </a:p>
      </dgm:t>
    </dgm:pt>
    <dgm:pt modelId="{4D51F73C-CAC3-4B3E-99EE-67F9DD4D0422}" type="sibTrans" cxnId="{C1171761-2DBD-474A-BA08-433A11BB8A56}">
      <dgm:prSet/>
      <dgm:spPr/>
      <dgm:t>
        <a:bodyPr/>
        <a:lstStyle/>
        <a:p>
          <a:pPr algn="l"/>
          <a:endParaRPr lang="en-US" sz="2800"/>
        </a:p>
      </dgm:t>
    </dgm:pt>
    <dgm:pt modelId="{781CC9F1-20AA-4E85-816C-5DD4E8879666}">
      <dgm:prSet phldrT="[Text]" custT="1"/>
      <dgm:spPr/>
      <dgm:t>
        <a:bodyPr/>
        <a:lstStyle/>
        <a:p>
          <a:pPr algn="l"/>
          <a:r>
            <a:rPr lang="en-US" sz="2400" dirty="0" smtClean="0"/>
            <a:t>@</a:t>
          </a:r>
          <a:r>
            <a:rPr lang="en-US" sz="2400" dirty="0" err="1" smtClean="0"/>
            <a:t>ChiPublicHealth</a:t>
          </a:r>
          <a:endParaRPr lang="en-US" sz="2400" dirty="0"/>
        </a:p>
      </dgm:t>
    </dgm:pt>
    <dgm:pt modelId="{AFE1E460-11B0-43EF-B73A-6A30908C77B3}" type="parTrans" cxnId="{8D731F83-80B8-4059-8CA7-258FFAEFA466}">
      <dgm:prSet/>
      <dgm:spPr/>
      <dgm:t>
        <a:bodyPr/>
        <a:lstStyle/>
        <a:p>
          <a:pPr algn="l"/>
          <a:endParaRPr lang="en-US" sz="2800"/>
        </a:p>
      </dgm:t>
    </dgm:pt>
    <dgm:pt modelId="{E2A69ADE-4ACD-4F28-B169-A89397A8FDC5}" type="sibTrans" cxnId="{8D731F83-80B8-4059-8CA7-258FFAEFA466}">
      <dgm:prSet/>
      <dgm:spPr/>
      <dgm:t>
        <a:bodyPr/>
        <a:lstStyle/>
        <a:p>
          <a:pPr algn="l"/>
          <a:endParaRPr lang="en-US" sz="2800"/>
        </a:p>
      </dgm:t>
    </dgm:pt>
    <dgm:pt modelId="{81283FE1-09DD-4D8A-B580-95C448A7C237}">
      <dgm:prSet phldrT="[Text]" custT="1"/>
      <dgm:spPr/>
      <dgm:t>
        <a:bodyPr/>
        <a:lstStyle/>
        <a:p>
          <a:pPr algn="l"/>
          <a:r>
            <a:rPr lang="en-US" sz="2400" dirty="0" smtClean="0"/>
            <a:t>(312) 747-9884</a:t>
          </a:r>
          <a:endParaRPr lang="en-US" sz="2400" dirty="0"/>
        </a:p>
      </dgm:t>
    </dgm:pt>
    <dgm:pt modelId="{FF3AC96A-9398-478D-B1CA-D29B5AF6FC2B}" type="parTrans" cxnId="{7C2BB919-BB94-438A-BEBD-D95819BEA459}">
      <dgm:prSet/>
      <dgm:spPr/>
      <dgm:t>
        <a:bodyPr/>
        <a:lstStyle/>
        <a:p>
          <a:endParaRPr lang="en-US"/>
        </a:p>
      </dgm:t>
    </dgm:pt>
    <dgm:pt modelId="{9037F477-7813-4A71-A840-D6051C2F2BDE}" type="sibTrans" cxnId="{7C2BB919-BB94-438A-BEBD-D95819BEA459}">
      <dgm:prSet/>
      <dgm:spPr/>
      <dgm:t>
        <a:bodyPr/>
        <a:lstStyle/>
        <a:p>
          <a:endParaRPr lang="en-US"/>
        </a:p>
      </dgm:t>
    </dgm:pt>
    <dgm:pt modelId="{5A0F61D9-7432-4828-ACC4-2BD445A0AD4D}">
      <dgm:prSet phldrT="[Text]" custT="1"/>
      <dgm:spPr/>
      <dgm:t>
        <a:bodyPr/>
        <a:lstStyle/>
        <a:p>
          <a:pPr algn="l"/>
          <a:r>
            <a:rPr lang="en-US" sz="2400" dirty="0" smtClean="0"/>
            <a:t>HealthyChicago@cityofchicago.org</a:t>
          </a:r>
          <a:endParaRPr lang="en-US" sz="2400" dirty="0"/>
        </a:p>
      </dgm:t>
    </dgm:pt>
    <dgm:pt modelId="{A07105B1-4D74-412E-BF15-5634950BD349}" type="sibTrans" cxnId="{2E978FA1-4A3F-490B-A12A-B1BD62D72B76}">
      <dgm:prSet/>
      <dgm:spPr/>
      <dgm:t>
        <a:bodyPr/>
        <a:lstStyle/>
        <a:p>
          <a:pPr algn="l"/>
          <a:endParaRPr lang="en-US" sz="2800"/>
        </a:p>
      </dgm:t>
    </dgm:pt>
    <dgm:pt modelId="{B6F2211E-D9D3-4A5D-B942-4A535A6F01BA}" type="parTrans" cxnId="{2E978FA1-4A3F-490B-A12A-B1BD62D72B76}">
      <dgm:prSet/>
      <dgm:spPr/>
      <dgm:t>
        <a:bodyPr/>
        <a:lstStyle/>
        <a:p>
          <a:pPr algn="l"/>
          <a:endParaRPr lang="en-US" sz="2800"/>
        </a:p>
      </dgm:t>
    </dgm:pt>
    <dgm:pt modelId="{A31EDF93-A039-4D82-8E3F-850E5B897BCB}">
      <dgm:prSet custT="1"/>
      <dgm:spPr/>
      <dgm:t>
        <a:bodyPr/>
        <a:lstStyle/>
        <a:p>
          <a:pPr algn="l"/>
          <a:r>
            <a:rPr lang="es-MX" sz="2400" dirty="0" smtClean="0"/>
            <a:t>http://gplus.to/ChiPublicHealth</a:t>
          </a:r>
          <a:endParaRPr lang="en-US" sz="2400" dirty="0"/>
        </a:p>
      </dgm:t>
    </dgm:pt>
    <dgm:pt modelId="{751E9FCE-140D-402C-9924-0C1031293939}" type="parTrans" cxnId="{EFD33C1F-0316-4B86-97D4-11ABE31E46C3}">
      <dgm:prSet/>
      <dgm:spPr/>
      <dgm:t>
        <a:bodyPr/>
        <a:lstStyle/>
        <a:p>
          <a:endParaRPr lang="en-US"/>
        </a:p>
      </dgm:t>
    </dgm:pt>
    <dgm:pt modelId="{B542EDFF-5EE9-40CB-B9CD-48C3F5B30AC3}" type="sibTrans" cxnId="{EFD33C1F-0316-4B86-97D4-11ABE31E46C3}">
      <dgm:prSet/>
      <dgm:spPr/>
      <dgm:t>
        <a:bodyPr/>
        <a:lstStyle/>
        <a:p>
          <a:endParaRPr lang="en-US"/>
        </a:p>
      </dgm:t>
    </dgm:pt>
    <dgm:pt modelId="{9E42B56E-F516-498F-B073-34491A0C277F}" type="pres">
      <dgm:prSet presAssocID="{30DE3941-4773-4FCC-851F-A565ED5300E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DD1840-8B71-4857-ADED-553D5F39ABD6}" type="pres">
      <dgm:prSet presAssocID="{7D33D365-399A-4DB2-9710-6C57491F2C50}" presName="composite" presStyleCnt="0"/>
      <dgm:spPr/>
    </dgm:pt>
    <dgm:pt modelId="{24143868-3A17-4CC8-B8FE-DD34D22FD497}" type="pres">
      <dgm:prSet presAssocID="{7D33D365-399A-4DB2-9710-6C57491F2C50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720FC2B-8B9C-430A-AFFA-450CAE030726}" type="pres">
      <dgm:prSet presAssocID="{7D33D365-399A-4DB2-9710-6C57491F2C50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41F49-0E69-447C-A72B-F5176874083D}" type="pres">
      <dgm:prSet presAssocID="{8E15544A-FE45-41ED-8F47-D88F1770DA8F}" presName="spacing" presStyleCnt="0"/>
      <dgm:spPr/>
    </dgm:pt>
    <dgm:pt modelId="{655A29A1-023D-4586-85A9-2962D9279967}" type="pres">
      <dgm:prSet presAssocID="{5A0F61D9-7432-4828-ACC4-2BD445A0AD4D}" presName="composite" presStyleCnt="0"/>
      <dgm:spPr/>
    </dgm:pt>
    <dgm:pt modelId="{D5C82984-8F2A-488D-B0C0-D21886068D45}" type="pres">
      <dgm:prSet presAssocID="{5A0F61D9-7432-4828-ACC4-2BD445A0AD4D}" presName="imgShp" presStyleLbl="fgImgPlace1" presStyleIdx="1" presStyleCnt="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8557760-AD6E-4511-9B9D-D168BE81E8CE}" type="pres">
      <dgm:prSet presAssocID="{5A0F61D9-7432-4828-ACC4-2BD445A0AD4D}" presName="txShp" presStyleLbl="node1" presStyleIdx="1" presStyleCnt="6" custLinFactNeighborX="-1058" custLinFactNeighborY="-1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2D32E-3AD5-431A-B180-D1BF5F77E239}" type="pres">
      <dgm:prSet presAssocID="{A07105B1-4D74-412E-BF15-5634950BD349}" presName="spacing" presStyleCnt="0"/>
      <dgm:spPr/>
    </dgm:pt>
    <dgm:pt modelId="{9EF8972E-9769-440E-A572-B90F8DD986E0}" type="pres">
      <dgm:prSet presAssocID="{900FC9E9-900C-4268-95DC-8D704CCE7237}" presName="composite" presStyleCnt="0"/>
      <dgm:spPr/>
    </dgm:pt>
    <dgm:pt modelId="{BA27126F-B240-4393-B88E-2914F31C7E27}" type="pres">
      <dgm:prSet presAssocID="{900FC9E9-900C-4268-95DC-8D704CCE7237}" presName="imgShp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0E7D7CF-695D-4BE7-BFA3-BC49FFD4C50A}" type="pres">
      <dgm:prSet presAssocID="{900FC9E9-900C-4268-95DC-8D704CCE7237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78076-0CD1-4A4C-9E36-85B774BC1325}" type="pres">
      <dgm:prSet presAssocID="{4D51F73C-CAC3-4B3E-99EE-67F9DD4D0422}" presName="spacing" presStyleCnt="0"/>
      <dgm:spPr/>
    </dgm:pt>
    <dgm:pt modelId="{1BC0072B-FAAC-473A-90BB-E661F15E710B}" type="pres">
      <dgm:prSet presAssocID="{781CC9F1-20AA-4E85-816C-5DD4E8879666}" presName="composite" presStyleCnt="0"/>
      <dgm:spPr/>
    </dgm:pt>
    <dgm:pt modelId="{8C35F54F-E559-437D-ABD0-1886DDBF51CE}" type="pres">
      <dgm:prSet presAssocID="{781CC9F1-20AA-4E85-816C-5DD4E8879666}" presName="imgShp" presStyleLbl="fgImgPlace1" presStyleIdx="3" presStyleCnt="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5463C0F-363A-41C7-A288-2182CF644F3C}" type="pres">
      <dgm:prSet presAssocID="{781CC9F1-20AA-4E85-816C-5DD4E8879666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9B81A4-8E6B-4143-8FDF-74B49DCE8FCE}" type="pres">
      <dgm:prSet presAssocID="{E2A69ADE-4ACD-4F28-B169-A89397A8FDC5}" presName="spacing" presStyleCnt="0"/>
      <dgm:spPr/>
    </dgm:pt>
    <dgm:pt modelId="{A521B271-2A44-4313-80ED-4A03EDDB3C30}" type="pres">
      <dgm:prSet presAssocID="{A31EDF93-A039-4D82-8E3F-850E5B897BCB}" presName="composite" presStyleCnt="0"/>
      <dgm:spPr/>
    </dgm:pt>
    <dgm:pt modelId="{133F30C3-A1CB-4F72-A7CA-16072B87C6B1}" type="pres">
      <dgm:prSet presAssocID="{A31EDF93-A039-4D82-8E3F-850E5B897BCB}" presName="imgShp" presStyleLbl="fgImgPlace1" presStyleIdx="4" presStyleCnt="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A3B632C-E07A-4C2D-BED6-64C2EBBB69B8}" type="pres">
      <dgm:prSet presAssocID="{A31EDF93-A039-4D82-8E3F-850E5B897BCB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CDA3F-6843-4729-B9E6-BE165B422C06}" type="pres">
      <dgm:prSet presAssocID="{B542EDFF-5EE9-40CB-B9CD-48C3F5B30AC3}" presName="spacing" presStyleCnt="0"/>
      <dgm:spPr/>
    </dgm:pt>
    <dgm:pt modelId="{3685380C-44EF-43BA-A19F-A5DF4D9E6C8F}" type="pres">
      <dgm:prSet presAssocID="{81283FE1-09DD-4D8A-B580-95C448A7C237}" presName="composite" presStyleCnt="0"/>
      <dgm:spPr/>
    </dgm:pt>
    <dgm:pt modelId="{607D6CC1-CCF4-48CD-876D-4F3D989DB79C}" type="pres">
      <dgm:prSet presAssocID="{81283FE1-09DD-4D8A-B580-95C448A7C237}" presName="imgShp" presStyleLbl="fgImgPlace1" presStyleIdx="5" presStyleCnt="6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ED32B06-F9B9-4EF5-806A-0E164EDFC530}" type="pres">
      <dgm:prSet presAssocID="{81283FE1-09DD-4D8A-B580-95C448A7C237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2BB919-BB94-438A-BEBD-D95819BEA459}" srcId="{30DE3941-4773-4FCC-851F-A565ED5300E5}" destId="{81283FE1-09DD-4D8A-B580-95C448A7C237}" srcOrd="5" destOrd="0" parTransId="{FF3AC96A-9398-478D-B1CA-D29B5AF6FC2B}" sibTransId="{9037F477-7813-4A71-A840-D6051C2F2BDE}"/>
    <dgm:cxn modelId="{DEFAB89E-07FD-4080-812F-39737FA416C4}" type="presOf" srcId="{900FC9E9-900C-4268-95DC-8D704CCE7237}" destId="{E0E7D7CF-695D-4BE7-BFA3-BC49FFD4C50A}" srcOrd="0" destOrd="0" presId="urn:microsoft.com/office/officeart/2005/8/layout/vList3#1"/>
    <dgm:cxn modelId="{C1171761-2DBD-474A-BA08-433A11BB8A56}" srcId="{30DE3941-4773-4FCC-851F-A565ED5300E5}" destId="{900FC9E9-900C-4268-95DC-8D704CCE7237}" srcOrd="2" destOrd="0" parTransId="{FD376849-7A22-4B76-8B44-CAB26329D8AB}" sibTransId="{4D51F73C-CAC3-4B3E-99EE-67F9DD4D0422}"/>
    <dgm:cxn modelId="{0D37C270-65CB-4571-B60E-D96DF1F88835}" type="presOf" srcId="{81283FE1-09DD-4D8A-B580-95C448A7C237}" destId="{EED32B06-F9B9-4EF5-806A-0E164EDFC530}" srcOrd="0" destOrd="0" presId="urn:microsoft.com/office/officeart/2005/8/layout/vList3#1"/>
    <dgm:cxn modelId="{A38CF643-AAED-434E-8A95-D1E9C022BAC2}" type="presOf" srcId="{781CC9F1-20AA-4E85-816C-5DD4E8879666}" destId="{75463C0F-363A-41C7-A288-2182CF644F3C}" srcOrd="0" destOrd="0" presId="urn:microsoft.com/office/officeart/2005/8/layout/vList3#1"/>
    <dgm:cxn modelId="{EFD33C1F-0316-4B86-97D4-11ABE31E46C3}" srcId="{30DE3941-4773-4FCC-851F-A565ED5300E5}" destId="{A31EDF93-A039-4D82-8E3F-850E5B897BCB}" srcOrd="4" destOrd="0" parTransId="{751E9FCE-140D-402C-9924-0C1031293939}" sibTransId="{B542EDFF-5EE9-40CB-B9CD-48C3F5B30AC3}"/>
    <dgm:cxn modelId="{4DD93BD4-D1DC-4B79-85E5-14D5EDAFD0A4}" type="presOf" srcId="{30DE3941-4773-4FCC-851F-A565ED5300E5}" destId="{9E42B56E-F516-498F-B073-34491A0C277F}" srcOrd="0" destOrd="0" presId="urn:microsoft.com/office/officeart/2005/8/layout/vList3#1"/>
    <dgm:cxn modelId="{8D731F83-80B8-4059-8CA7-258FFAEFA466}" srcId="{30DE3941-4773-4FCC-851F-A565ED5300E5}" destId="{781CC9F1-20AA-4E85-816C-5DD4E8879666}" srcOrd="3" destOrd="0" parTransId="{AFE1E460-11B0-43EF-B73A-6A30908C77B3}" sibTransId="{E2A69ADE-4ACD-4F28-B169-A89397A8FDC5}"/>
    <dgm:cxn modelId="{289961EE-582E-4F4E-B8E1-55190356094A}" type="presOf" srcId="{7D33D365-399A-4DB2-9710-6C57491F2C50}" destId="{3720FC2B-8B9C-430A-AFFA-450CAE030726}" srcOrd="0" destOrd="0" presId="urn:microsoft.com/office/officeart/2005/8/layout/vList3#1"/>
    <dgm:cxn modelId="{23E0CDC0-CC29-43A1-9840-DAEAA1EB7860}" type="presOf" srcId="{A31EDF93-A039-4D82-8E3F-850E5B897BCB}" destId="{5A3B632C-E07A-4C2D-BED6-64C2EBBB69B8}" srcOrd="0" destOrd="0" presId="urn:microsoft.com/office/officeart/2005/8/layout/vList3#1"/>
    <dgm:cxn modelId="{2E978FA1-4A3F-490B-A12A-B1BD62D72B76}" srcId="{30DE3941-4773-4FCC-851F-A565ED5300E5}" destId="{5A0F61D9-7432-4828-ACC4-2BD445A0AD4D}" srcOrd="1" destOrd="0" parTransId="{B6F2211E-D9D3-4A5D-B942-4A535A6F01BA}" sibTransId="{A07105B1-4D74-412E-BF15-5634950BD349}"/>
    <dgm:cxn modelId="{C0DAE3A7-5F06-4F68-8003-879C7159D87F}" type="presOf" srcId="{5A0F61D9-7432-4828-ACC4-2BD445A0AD4D}" destId="{58557760-AD6E-4511-9B9D-D168BE81E8CE}" srcOrd="0" destOrd="0" presId="urn:microsoft.com/office/officeart/2005/8/layout/vList3#1"/>
    <dgm:cxn modelId="{612BF95B-7080-4171-A412-437ADEA56343}" srcId="{30DE3941-4773-4FCC-851F-A565ED5300E5}" destId="{7D33D365-399A-4DB2-9710-6C57491F2C50}" srcOrd="0" destOrd="0" parTransId="{E92EF8F9-481B-403A-A15D-C95ED3A5F8A6}" sibTransId="{8E15544A-FE45-41ED-8F47-D88F1770DA8F}"/>
    <dgm:cxn modelId="{8C1C2AB0-06EF-4A80-B3E7-0AB8F77119E4}" type="presParOf" srcId="{9E42B56E-F516-498F-B073-34491A0C277F}" destId="{78DD1840-8B71-4857-ADED-553D5F39ABD6}" srcOrd="0" destOrd="0" presId="urn:microsoft.com/office/officeart/2005/8/layout/vList3#1"/>
    <dgm:cxn modelId="{D6326FE0-219A-4DC4-9DC5-D74547204044}" type="presParOf" srcId="{78DD1840-8B71-4857-ADED-553D5F39ABD6}" destId="{24143868-3A17-4CC8-B8FE-DD34D22FD497}" srcOrd="0" destOrd="0" presId="urn:microsoft.com/office/officeart/2005/8/layout/vList3#1"/>
    <dgm:cxn modelId="{D82B5DA3-2388-4348-9173-BE6364B9D5AB}" type="presParOf" srcId="{78DD1840-8B71-4857-ADED-553D5F39ABD6}" destId="{3720FC2B-8B9C-430A-AFFA-450CAE030726}" srcOrd="1" destOrd="0" presId="urn:microsoft.com/office/officeart/2005/8/layout/vList3#1"/>
    <dgm:cxn modelId="{AD519F68-CC53-4F6A-B0E9-5F3C7B5B716E}" type="presParOf" srcId="{9E42B56E-F516-498F-B073-34491A0C277F}" destId="{15841F49-0E69-447C-A72B-F5176874083D}" srcOrd="1" destOrd="0" presId="urn:microsoft.com/office/officeart/2005/8/layout/vList3#1"/>
    <dgm:cxn modelId="{2F39C0F5-F84B-4C97-88BB-AA3EC413032E}" type="presParOf" srcId="{9E42B56E-F516-498F-B073-34491A0C277F}" destId="{655A29A1-023D-4586-85A9-2962D9279967}" srcOrd="2" destOrd="0" presId="urn:microsoft.com/office/officeart/2005/8/layout/vList3#1"/>
    <dgm:cxn modelId="{B2EF6FA0-82AF-4225-AA55-6800317F19A0}" type="presParOf" srcId="{655A29A1-023D-4586-85A9-2962D9279967}" destId="{D5C82984-8F2A-488D-B0C0-D21886068D45}" srcOrd="0" destOrd="0" presId="urn:microsoft.com/office/officeart/2005/8/layout/vList3#1"/>
    <dgm:cxn modelId="{2BBF1E60-2681-4DC2-B87A-F8C1F7924F11}" type="presParOf" srcId="{655A29A1-023D-4586-85A9-2962D9279967}" destId="{58557760-AD6E-4511-9B9D-D168BE81E8CE}" srcOrd="1" destOrd="0" presId="urn:microsoft.com/office/officeart/2005/8/layout/vList3#1"/>
    <dgm:cxn modelId="{40882EFF-687F-427F-A778-B2699DF8875D}" type="presParOf" srcId="{9E42B56E-F516-498F-B073-34491A0C277F}" destId="{1D72D32E-3AD5-431A-B180-D1BF5F77E239}" srcOrd="3" destOrd="0" presId="urn:microsoft.com/office/officeart/2005/8/layout/vList3#1"/>
    <dgm:cxn modelId="{57A4953D-28E7-44E4-A70C-7A7F7F4C7D23}" type="presParOf" srcId="{9E42B56E-F516-498F-B073-34491A0C277F}" destId="{9EF8972E-9769-440E-A572-B90F8DD986E0}" srcOrd="4" destOrd="0" presId="urn:microsoft.com/office/officeart/2005/8/layout/vList3#1"/>
    <dgm:cxn modelId="{9CAB1BA4-D732-411C-BB03-3A1BBA4C2EA4}" type="presParOf" srcId="{9EF8972E-9769-440E-A572-B90F8DD986E0}" destId="{BA27126F-B240-4393-B88E-2914F31C7E27}" srcOrd="0" destOrd="0" presId="urn:microsoft.com/office/officeart/2005/8/layout/vList3#1"/>
    <dgm:cxn modelId="{A91D9B9B-3B1C-44BD-A997-8D50A105982E}" type="presParOf" srcId="{9EF8972E-9769-440E-A572-B90F8DD986E0}" destId="{E0E7D7CF-695D-4BE7-BFA3-BC49FFD4C50A}" srcOrd="1" destOrd="0" presId="urn:microsoft.com/office/officeart/2005/8/layout/vList3#1"/>
    <dgm:cxn modelId="{B5340D74-E56E-4DEB-B60F-2592439D9C6C}" type="presParOf" srcId="{9E42B56E-F516-498F-B073-34491A0C277F}" destId="{EFC78076-0CD1-4A4C-9E36-85B774BC1325}" srcOrd="5" destOrd="0" presId="urn:microsoft.com/office/officeart/2005/8/layout/vList3#1"/>
    <dgm:cxn modelId="{DB4EE332-9677-419C-BDD9-47C04B4F3307}" type="presParOf" srcId="{9E42B56E-F516-498F-B073-34491A0C277F}" destId="{1BC0072B-FAAC-473A-90BB-E661F15E710B}" srcOrd="6" destOrd="0" presId="urn:microsoft.com/office/officeart/2005/8/layout/vList3#1"/>
    <dgm:cxn modelId="{3C7438A1-EC32-409F-B754-A10FDBD30707}" type="presParOf" srcId="{1BC0072B-FAAC-473A-90BB-E661F15E710B}" destId="{8C35F54F-E559-437D-ABD0-1886DDBF51CE}" srcOrd="0" destOrd="0" presId="urn:microsoft.com/office/officeart/2005/8/layout/vList3#1"/>
    <dgm:cxn modelId="{ACDD180F-3625-40BD-AC74-3F77D038A97D}" type="presParOf" srcId="{1BC0072B-FAAC-473A-90BB-E661F15E710B}" destId="{75463C0F-363A-41C7-A288-2182CF644F3C}" srcOrd="1" destOrd="0" presId="urn:microsoft.com/office/officeart/2005/8/layout/vList3#1"/>
    <dgm:cxn modelId="{FC517C7C-0296-405A-BEEE-983F2895E8DE}" type="presParOf" srcId="{9E42B56E-F516-498F-B073-34491A0C277F}" destId="{969B81A4-8E6B-4143-8FDF-74B49DCE8FCE}" srcOrd="7" destOrd="0" presId="urn:microsoft.com/office/officeart/2005/8/layout/vList3#1"/>
    <dgm:cxn modelId="{F884925D-7948-412A-B02E-7EF29DC68298}" type="presParOf" srcId="{9E42B56E-F516-498F-B073-34491A0C277F}" destId="{A521B271-2A44-4313-80ED-4A03EDDB3C30}" srcOrd="8" destOrd="0" presId="urn:microsoft.com/office/officeart/2005/8/layout/vList3#1"/>
    <dgm:cxn modelId="{C129D5F6-E627-4944-80AF-D921B120423B}" type="presParOf" srcId="{A521B271-2A44-4313-80ED-4A03EDDB3C30}" destId="{133F30C3-A1CB-4F72-A7CA-16072B87C6B1}" srcOrd="0" destOrd="0" presId="urn:microsoft.com/office/officeart/2005/8/layout/vList3#1"/>
    <dgm:cxn modelId="{BF58280E-7139-417D-AF2A-9077B023B821}" type="presParOf" srcId="{A521B271-2A44-4313-80ED-4A03EDDB3C30}" destId="{5A3B632C-E07A-4C2D-BED6-64C2EBBB69B8}" srcOrd="1" destOrd="0" presId="urn:microsoft.com/office/officeart/2005/8/layout/vList3#1"/>
    <dgm:cxn modelId="{94890A44-BC08-4614-A6C7-EFD8637A9031}" type="presParOf" srcId="{9E42B56E-F516-498F-B073-34491A0C277F}" destId="{328CDA3F-6843-4729-B9E6-BE165B422C06}" srcOrd="9" destOrd="0" presId="urn:microsoft.com/office/officeart/2005/8/layout/vList3#1"/>
    <dgm:cxn modelId="{5F061C21-B8AE-41B9-81D9-1D8B51141054}" type="presParOf" srcId="{9E42B56E-F516-498F-B073-34491A0C277F}" destId="{3685380C-44EF-43BA-A19F-A5DF4D9E6C8F}" srcOrd="10" destOrd="0" presId="urn:microsoft.com/office/officeart/2005/8/layout/vList3#1"/>
    <dgm:cxn modelId="{0C335265-7342-4EDC-B759-18B7823A5A6F}" type="presParOf" srcId="{3685380C-44EF-43BA-A19F-A5DF4D9E6C8F}" destId="{607D6CC1-CCF4-48CD-876D-4F3D989DB79C}" srcOrd="0" destOrd="0" presId="urn:microsoft.com/office/officeart/2005/8/layout/vList3#1"/>
    <dgm:cxn modelId="{197040FE-5893-4AF1-AFC9-7830E598F863}" type="presParOf" srcId="{3685380C-44EF-43BA-A19F-A5DF4D9E6C8F}" destId="{EED32B06-F9B9-4EF5-806A-0E164EDFC530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0FC2B-8B9C-430A-AFFA-450CAE030726}">
      <dsp:nvSpPr>
        <dsp:cNvPr id="0" name=""/>
        <dsp:cNvSpPr/>
      </dsp:nvSpPr>
      <dsp:spPr>
        <a:xfrm rot="10800000">
          <a:off x="1449093" y="1701"/>
          <a:ext cx="5269992" cy="48675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64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www.Cityofchicago.org/Health</a:t>
          </a:r>
          <a:endParaRPr lang="en-US" sz="2400" kern="1200" dirty="0"/>
        </a:p>
      </dsp:txBody>
      <dsp:txXfrm rot="10800000">
        <a:off x="1570782" y="1701"/>
        <a:ext cx="5148303" cy="486758"/>
      </dsp:txXfrm>
    </dsp:sp>
    <dsp:sp modelId="{24143868-3A17-4CC8-B8FE-DD34D22FD497}">
      <dsp:nvSpPr>
        <dsp:cNvPr id="0" name=""/>
        <dsp:cNvSpPr/>
      </dsp:nvSpPr>
      <dsp:spPr>
        <a:xfrm>
          <a:off x="1205714" y="1701"/>
          <a:ext cx="486758" cy="48675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57760-AD6E-4511-9B9D-D168BE81E8CE}">
      <dsp:nvSpPr>
        <dsp:cNvPr id="0" name=""/>
        <dsp:cNvSpPr/>
      </dsp:nvSpPr>
      <dsp:spPr>
        <a:xfrm rot="10800000">
          <a:off x="1393336" y="626678"/>
          <a:ext cx="5269992" cy="48675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64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HealthyChicago@cityofchicago.org</a:t>
          </a:r>
          <a:endParaRPr lang="en-US" sz="2400" kern="1200" dirty="0"/>
        </a:p>
      </dsp:txBody>
      <dsp:txXfrm rot="10800000">
        <a:off x="1515025" y="626678"/>
        <a:ext cx="5148303" cy="486758"/>
      </dsp:txXfrm>
    </dsp:sp>
    <dsp:sp modelId="{D5C82984-8F2A-488D-B0C0-D21886068D45}">
      <dsp:nvSpPr>
        <dsp:cNvPr id="0" name=""/>
        <dsp:cNvSpPr/>
      </dsp:nvSpPr>
      <dsp:spPr>
        <a:xfrm>
          <a:off x="1205714" y="633760"/>
          <a:ext cx="486758" cy="486758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E7D7CF-695D-4BE7-BFA3-BC49FFD4C50A}">
      <dsp:nvSpPr>
        <dsp:cNvPr id="0" name=""/>
        <dsp:cNvSpPr/>
      </dsp:nvSpPr>
      <dsp:spPr>
        <a:xfrm rot="10800000">
          <a:off x="1449093" y="1265819"/>
          <a:ext cx="5269992" cy="48675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64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Facebook.com/</a:t>
          </a:r>
          <a:r>
            <a:rPr lang="en-US" sz="2400" kern="1200" dirty="0" err="1" smtClean="0"/>
            <a:t>ChicagoPublicHealth</a:t>
          </a:r>
          <a:endParaRPr lang="en-US" sz="2400" kern="1200" dirty="0"/>
        </a:p>
      </dsp:txBody>
      <dsp:txXfrm rot="10800000">
        <a:off x="1570782" y="1265819"/>
        <a:ext cx="5148303" cy="486758"/>
      </dsp:txXfrm>
    </dsp:sp>
    <dsp:sp modelId="{BA27126F-B240-4393-B88E-2914F31C7E27}">
      <dsp:nvSpPr>
        <dsp:cNvPr id="0" name=""/>
        <dsp:cNvSpPr/>
      </dsp:nvSpPr>
      <dsp:spPr>
        <a:xfrm>
          <a:off x="1205714" y="1265819"/>
          <a:ext cx="486758" cy="486758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463C0F-363A-41C7-A288-2182CF644F3C}">
      <dsp:nvSpPr>
        <dsp:cNvPr id="0" name=""/>
        <dsp:cNvSpPr/>
      </dsp:nvSpPr>
      <dsp:spPr>
        <a:xfrm rot="10800000">
          <a:off x="1449093" y="1897878"/>
          <a:ext cx="5269992" cy="48675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64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@</a:t>
          </a:r>
          <a:r>
            <a:rPr lang="en-US" sz="2400" kern="1200" dirty="0" err="1" smtClean="0"/>
            <a:t>ChiPublicHealth</a:t>
          </a:r>
          <a:endParaRPr lang="en-US" sz="2400" kern="1200" dirty="0"/>
        </a:p>
      </dsp:txBody>
      <dsp:txXfrm rot="10800000">
        <a:off x="1570782" y="1897878"/>
        <a:ext cx="5148303" cy="486758"/>
      </dsp:txXfrm>
    </dsp:sp>
    <dsp:sp modelId="{8C35F54F-E559-437D-ABD0-1886DDBF51CE}">
      <dsp:nvSpPr>
        <dsp:cNvPr id="0" name=""/>
        <dsp:cNvSpPr/>
      </dsp:nvSpPr>
      <dsp:spPr>
        <a:xfrm>
          <a:off x="1205714" y="1897878"/>
          <a:ext cx="486758" cy="486758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B632C-E07A-4C2D-BED6-64C2EBBB69B8}">
      <dsp:nvSpPr>
        <dsp:cNvPr id="0" name=""/>
        <dsp:cNvSpPr/>
      </dsp:nvSpPr>
      <dsp:spPr>
        <a:xfrm rot="10800000">
          <a:off x="1449093" y="2529937"/>
          <a:ext cx="5269992" cy="48675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64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http://gplus.to/ChiPublicHealth</a:t>
          </a:r>
          <a:endParaRPr lang="en-US" sz="2400" kern="1200" dirty="0"/>
        </a:p>
      </dsp:txBody>
      <dsp:txXfrm rot="10800000">
        <a:off x="1570782" y="2529937"/>
        <a:ext cx="5148303" cy="486758"/>
      </dsp:txXfrm>
    </dsp:sp>
    <dsp:sp modelId="{133F30C3-A1CB-4F72-A7CA-16072B87C6B1}">
      <dsp:nvSpPr>
        <dsp:cNvPr id="0" name=""/>
        <dsp:cNvSpPr/>
      </dsp:nvSpPr>
      <dsp:spPr>
        <a:xfrm>
          <a:off x="1205714" y="2529937"/>
          <a:ext cx="486758" cy="486758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D32B06-F9B9-4EF5-806A-0E164EDFC530}">
      <dsp:nvSpPr>
        <dsp:cNvPr id="0" name=""/>
        <dsp:cNvSpPr/>
      </dsp:nvSpPr>
      <dsp:spPr>
        <a:xfrm rot="10800000">
          <a:off x="1449093" y="3161996"/>
          <a:ext cx="5269992" cy="48675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64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(312) 747-9884</a:t>
          </a:r>
          <a:endParaRPr lang="en-US" sz="2400" kern="1200" dirty="0"/>
        </a:p>
      </dsp:txBody>
      <dsp:txXfrm rot="10800000">
        <a:off x="1570782" y="3161996"/>
        <a:ext cx="5148303" cy="486758"/>
      </dsp:txXfrm>
    </dsp:sp>
    <dsp:sp modelId="{607D6CC1-CCF4-48CD-876D-4F3D989DB79C}">
      <dsp:nvSpPr>
        <dsp:cNvPr id="0" name=""/>
        <dsp:cNvSpPr/>
      </dsp:nvSpPr>
      <dsp:spPr>
        <a:xfrm>
          <a:off x="1205714" y="3161996"/>
          <a:ext cx="486758" cy="486758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5CBB42D-AEFE-4099-BBD9-CE7697DDE868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BD17B43-8738-42DA-BE30-45D1DD2703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6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ED50B30-3911-4956-AFBE-C947ADFE4F27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C113C47-4D67-41FA-A8FA-31EEB64725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7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130425"/>
            <a:ext cx="7467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81534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25511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25511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130425"/>
            <a:ext cx="7467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4406900"/>
            <a:ext cx="7427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799" y="2906713"/>
            <a:ext cx="7427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81534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4406900"/>
            <a:ext cx="7427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799" y="2906713"/>
            <a:ext cx="7427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25511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25511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81534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25511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25511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130425"/>
            <a:ext cx="7467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4406900"/>
            <a:ext cx="7427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799" y="2906713"/>
            <a:ext cx="7427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1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3048000" y="3048000"/>
            <a:ext cx="6858000" cy="76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Chicago Department of Public Health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828800" y="6096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0" dirty="0" smtClean="0"/>
              <a:t>Rahm Emanuel</a:t>
            </a:r>
          </a:p>
          <a:p>
            <a:r>
              <a:rPr lang="en-US" sz="1200" baseline="0" dirty="0" smtClean="0"/>
              <a:t>Mayor</a:t>
            </a:r>
            <a:endParaRPr lang="en-US" sz="12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324600" y="609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Bechara</a:t>
            </a:r>
            <a:r>
              <a:rPr lang="en-US" sz="1200" baseline="0" dirty="0" smtClean="0"/>
              <a:t> Choucair, MD</a:t>
            </a:r>
          </a:p>
          <a:p>
            <a:r>
              <a:rPr lang="en-US" sz="1200" baseline="0" dirty="0" smtClean="0"/>
              <a:t>Commissioner</a:t>
            </a:r>
            <a:endParaRPr lang="en-US" sz="1200" dirty="0"/>
          </a:p>
        </p:txBody>
      </p:sp>
      <p:pic>
        <p:nvPicPr>
          <p:cNvPr id="1026" name="Picture 1" descr="http://www.cartype.com/pics/5608/small/city_of_chicago_seal.jp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4400" y="5867400"/>
            <a:ext cx="84256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DPH Logo - Black-Red.jp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772400" y="5791200"/>
            <a:ext cx="990600" cy="990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8" r:id="rId3"/>
    <p:sldLayoutId id="2147483652" r:id="rId4"/>
    <p:sldLayoutId id="2147483654" r:id="rId5"/>
    <p:sldLayoutId id="2147483656" r:id="rId6"/>
    <p:sldLayoutId id="2147483657" r:id="rId7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1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 descr="CDPH Logo - Black-Red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772400" y="5791200"/>
            <a:ext cx="990600" cy="990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1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3048000" y="3048000"/>
            <a:ext cx="6858000" cy="76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Chicago Department of Public Health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00200"/>
            <a:ext cx="7467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Integrated Security and Confidentiality Guidelines for HIV and STI: Chicago’s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72390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Nanette Benbow, M.A.S</a:t>
            </a:r>
          </a:p>
          <a:p>
            <a:r>
              <a:rPr lang="en-US" dirty="0" smtClean="0"/>
              <a:t>Director</a:t>
            </a:r>
          </a:p>
          <a:p>
            <a:r>
              <a:rPr lang="en-US" dirty="0" smtClean="0"/>
              <a:t>STI/HIV Surveillance, Epidemiology and Research Section</a:t>
            </a:r>
          </a:p>
          <a:p>
            <a:r>
              <a:rPr lang="en-US" dirty="0" smtClean="0"/>
              <a:t>Chicago Department of Public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Use of S&amp;C Supplemental Funds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6248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Compared Security and Confidentiality Program Requirement Checklist with current practice of STI surveillance and Partner Services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Observed current practices and identified the following:</a:t>
            </a:r>
          </a:p>
          <a:p>
            <a:pPr lvl="1"/>
            <a:r>
              <a:rPr lang="en-US" dirty="0" smtClean="0"/>
              <a:t>Systems/databases containing patient information  (STD*MIS, C&amp;T Database, INEDSS, etc) and current security measures needed to be modified or further investigated to meet requirements </a:t>
            </a:r>
          </a:p>
          <a:p>
            <a:pPr lvl="1"/>
            <a:r>
              <a:rPr lang="en-US" dirty="0" smtClean="0"/>
              <a:t>Minimum data fields necessary to initiate HIV Partner Services to be entered into STD*MIS and mechanisms needed to share such data</a:t>
            </a:r>
          </a:p>
          <a:p>
            <a:pPr lvl="1"/>
            <a:r>
              <a:rPr lang="en-US" dirty="0" smtClean="0"/>
              <a:t>Confidential information used in the field and document storage</a:t>
            </a:r>
          </a:p>
          <a:p>
            <a:pPr lvl="1"/>
            <a:r>
              <a:rPr lang="en-US" dirty="0" smtClean="0"/>
              <a:t>Name and location of staff who have access to confidential information</a:t>
            </a:r>
          </a:p>
          <a:p>
            <a:pPr lvl="1"/>
            <a:r>
              <a:rPr lang="en-US" dirty="0" smtClean="0"/>
              <a:t>Strengths and weaknesses of handling of confidential information and made recommendations to ensure compliance</a:t>
            </a:r>
          </a:p>
          <a:p>
            <a:pPr lvl="1"/>
            <a:r>
              <a:rPr lang="en-US" dirty="0" smtClean="0"/>
              <a:t>Need for targeted training for field staff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Used HIV surveillance supplemental funds to:</a:t>
            </a:r>
          </a:p>
          <a:p>
            <a:r>
              <a:rPr lang="en-US" dirty="0" smtClean="0"/>
              <a:t>Inform and develop content of training for field staff on new guidelines</a:t>
            </a:r>
          </a:p>
          <a:p>
            <a:r>
              <a:rPr lang="en-US" dirty="0" smtClean="0"/>
              <a:t>Compare Security and Confidentiality Program Requirement Checklist with TB, Viral Hepatitis and Ryan White Program </a:t>
            </a:r>
          </a:p>
          <a:p>
            <a:r>
              <a:rPr lang="en-US" dirty="0" smtClean="0"/>
              <a:t>Collaborate with Program Directors of other programs to define process and develop shared guidelines</a:t>
            </a:r>
          </a:p>
          <a:p>
            <a:r>
              <a:rPr lang="en-US" dirty="0" smtClean="0"/>
              <a:t>Improve physical security of stored documents, including purchase of shredders, desk locks, and re-location of confidential information </a:t>
            </a:r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228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 of S&amp;C Supplemental Funds (2)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81534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1534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Integration of security and confidentiality policies is a process that requires:</a:t>
            </a:r>
          </a:p>
          <a:p>
            <a:pPr lvl="1"/>
            <a:r>
              <a:rPr lang="en-US" dirty="0" smtClean="0"/>
              <a:t>Good communication and collaboration across programs at all levels</a:t>
            </a:r>
          </a:p>
          <a:p>
            <a:pPr lvl="1"/>
            <a:r>
              <a:rPr lang="en-US" dirty="0" smtClean="0"/>
              <a:t>Time to identify differences in local program operations and resources</a:t>
            </a:r>
          </a:p>
          <a:p>
            <a:pPr lvl="1"/>
            <a:r>
              <a:rPr lang="en-US" dirty="0" smtClean="0"/>
              <a:t>Time to develop a shared vision and implementation plan</a:t>
            </a:r>
          </a:p>
          <a:p>
            <a:pPr lvl="1"/>
            <a:r>
              <a:rPr lang="en-US" dirty="0" smtClean="0"/>
              <a:t>National vision of combined security and confidentiality guidelines</a:t>
            </a:r>
          </a:p>
          <a:p>
            <a:r>
              <a:rPr lang="en-US" dirty="0" smtClean="0"/>
              <a:t>New uses of secure and confidential surveillance and other programmatic data are constantly being developed which will require constant review and expansion of policies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791200"/>
            <a:ext cx="8643938" cy="93503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pic>
        <p:nvPicPr>
          <p:cNvPr id="2051" name="Picture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8" y="214313"/>
            <a:ext cx="8916987" cy="9652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762000" y="1607344"/>
          <a:ext cx="7924800" cy="3650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Organizational Structure</a:t>
            </a:r>
          </a:p>
          <a:p>
            <a:r>
              <a:rPr lang="en-US" dirty="0" smtClean="0"/>
              <a:t>Need for integrated policies</a:t>
            </a:r>
          </a:p>
          <a:p>
            <a:r>
              <a:rPr lang="en-US" dirty="0" smtClean="0"/>
              <a:t>Process of developing integrated policies</a:t>
            </a:r>
          </a:p>
          <a:p>
            <a:r>
              <a:rPr lang="en-US" dirty="0" smtClean="0"/>
              <a:t>Program operation differences in security and confidentiality</a:t>
            </a:r>
          </a:p>
          <a:p>
            <a:r>
              <a:rPr lang="en-US" dirty="0" smtClean="0"/>
              <a:t>Use of supplemental funds to develop, expand and improve policies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1534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105400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+mj-lt"/>
              </a:rPr>
              <a:t>1997 - Integrated STI/HIV Division</a:t>
            </a:r>
          </a:p>
          <a:p>
            <a:r>
              <a:rPr lang="en-US" sz="3000" dirty="0" smtClean="0">
                <a:latin typeface="+mj-lt"/>
              </a:rPr>
              <a:t>2001 - HIV surveillance moved from Epidemiology Section to Communicable Disease Bureau</a:t>
            </a:r>
          </a:p>
          <a:p>
            <a:r>
              <a:rPr lang="en-US" sz="3000" dirty="0" smtClean="0">
                <a:latin typeface="+mj-lt"/>
              </a:rPr>
              <a:t>2003 - HIV surveillance moved to STI/HIV Division</a:t>
            </a:r>
          </a:p>
          <a:p>
            <a:pPr lvl="1"/>
            <a:r>
              <a:rPr lang="en-US" sz="3000" dirty="0" smtClean="0">
                <a:latin typeface="+mj-lt"/>
              </a:rPr>
              <a:t>Integrated Surveillance, MMP, Incidence and NHBS</a:t>
            </a:r>
          </a:p>
          <a:p>
            <a:r>
              <a:rPr lang="en-US" sz="3000" dirty="0" smtClean="0">
                <a:latin typeface="+mj-lt"/>
              </a:rPr>
              <a:t>2010 - Integrated STI/HIV Surveillance</a:t>
            </a:r>
          </a:p>
          <a:p>
            <a:pPr lvl="1"/>
            <a:r>
              <a:rPr lang="en-US" sz="3000" dirty="0" smtClean="0">
                <a:latin typeface="+mj-lt"/>
              </a:rPr>
              <a:t>HIV surveillance data matched with other diseases by HIV surveillance staff and findings shared in aggregate with other programs</a:t>
            </a:r>
            <a:endParaRPr lang="en-US" sz="3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" t="3423" r="22710" b="11607"/>
          <a:stretch/>
        </p:blipFill>
        <p:spPr>
          <a:xfrm rot="5280000">
            <a:off x="1855154" y="-928208"/>
            <a:ext cx="5266543" cy="8798411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762000" y="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Organizational Structure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6537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r>
              <a:rPr lang="en-US" dirty="0" smtClean="0"/>
              <a:t>Need for Integrated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Same practices across programs within the Division</a:t>
            </a:r>
          </a:p>
          <a:p>
            <a:r>
              <a:rPr lang="en-US" dirty="0" smtClean="0"/>
              <a:t>Importance of using HIV surveillance for disease control</a:t>
            </a:r>
          </a:p>
          <a:p>
            <a:r>
              <a:rPr lang="en-US" dirty="0" smtClean="0"/>
              <a:t>Partner service’s use of HIV surveillance data on new positives</a:t>
            </a:r>
          </a:p>
          <a:p>
            <a:r>
              <a:rPr lang="en-US" dirty="0" smtClean="0"/>
              <a:t>Identification of new positives for Expanded Testing Initiatives</a:t>
            </a:r>
          </a:p>
          <a:p>
            <a:r>
              <a:rPr lang="en-US" dirty="0" smtClean="0"/>
              <a:t>Identifying linkage and retention in care</a:t>
            </a:r>
          </a:p>
          <a:p>
            <a:r>
              <a:rPr lang="en-US" dirty="0" smtClean="0"/>
              <a:t>STI/HIV/TB co-infection analyses</a:t>
            </a:r>
          </a:p>
          <a:p>
            <a:r>
              <a:rPr lang="en-US" dirty="0" smtClean="0"/>
              <a:t>TB program’s need to know HIV infection status of TB patients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Collaborated with STI surveillance staff , Director of Partner Services and Regional CDCI Supervisor</a:t>
            </a:r>
          </a:p>
          <a:p>
            <a:r>
              <a:rPr lang="en-US" dirty="0" smtClean="0"/>
              <a:t>Develop shared language, expectations and commitment around security and confidentiality</a:t>
            </a:r>
          </a:p>
          <a:p>
            <a:r>
              <a:rPr lang="en-US" dirty="0" smtClean="0"/>
              <a:t>Cross-walk HIV surveillance security and confidentiality guidelines with STI surveillance, partner services and TB programs’ operations (no guidelines available for other programs)</a:t>
            </a:r>
          </a:p>
          <a:p>
            <a:r>
              <a:rPr lang="en-US" dirty="0" smtClean="0"/>
              <a:t>Identify differences in program practice and physical security that did not meet guidelines</a:t>
            </a:r>
          </a:p>
          <a:p>
            <a:r>
              <a:rPr lang="en-US" dirty="0" smtClean="0"/>
              <a:t>Identify changes/compromises to draft integrated guidelines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153400" cy="1143000"/>
          </a:xfrm>
        </p:spPr>
        <p:txBody>
          <a:bodyPr/>
          <a:lstStyle/>
          <a:p>
            <a:r>
              <a:rPr lang="en-US" dirty="0" smtClean="0"/>
              <a:t>Key Differences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Need to ensure their security and confidentiality procedures</a:t>
            </a:r>
          </a:p>
          <a:p>
            <a:pPr lvl="1"/>
            <a:r>
              <a:rPr lang="en-US" dirty="0" smtClean="0"/>
              <a:t>TB and some STD data in state-administered database</a:t>
            </a:r>
          </a:p>
          <a:p>
            <a:pPr lvl="1"/>
            <a:r>
              <a:rPr lang="en-US" dirty="0" smtClean="0"/>
              <a:t>HIV surveillance data in STD*MIS for partner services</a:t>
            </a:r>
          </a:p>
          <a:p>
            <a:r>
              <a:rPr lang="en-US" dirty="0" smtClean="0"/>
              <a:t>Partner services using detailed HIV surveillance data out in the field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MMP and NHBS collect data on handhelds</a:t>
            </a:r>
          </a:p>
          <a:p>
            <a:r>
              <a:rPr lang="en-US" dirty="0" smtClean="0"/>
              <a:t>GC&amp;CT surveillance system can be accessed from any location with internet access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153400" cy="1143000"/>
          </a:xfrm>
        </p:spPr>
        <p:txBody>
          <a:bodyPr/>
          <a:lstStyle/>
          <a:p>
            <a:r>
              <a:rPr lang="en-US" dirty="0" smtClean="0"/>
              <a:t>Key Differences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Physical space not amenable to be as restricted as HIV surveillance</a:t>
            </a:r>
          </a:p>
          <a:p>
            <a:r>
              <a:rPr lang="en-US" dirty="0" smtClean="0"/>
              <a:t>Faxing of STI morbidity reports is a necessary and common practice</a:t>
            </a:r>
          </a:p>
          <a:p>
            <a:r>
              <a:rPr lang="en-US" dirty="0" smtClean="0"/>
              <a:t>Field staff do not always have access to  secure printers and faxes</a:t>
            </a:r>
          </a:p>
          <a:p>
            <a:r>
              <a:rPr lang="en-US" dirty="0" smtClean="0"/>
              <a:t>Confidential information on STI could potentially be left on voice mail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Items in CDC’s Guidelines Not </a:t>
            </a:r>
            <a:br>
              <a:rPr lang="en-US" dirty="0" smtClean="0"/>
            </a:br>
            <a:r>
              <a:rPr lang="en-US" dirty="0" smtClean="0"/>
              <a:t>Currently addressed in CDPH’s Policy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 explicit regarding use of cell phones and personal digital assistants (PDAs) with cameras and/or video recorders in secure areas.</a:t>
            </a:r>
          </a:p>
          <a:p>
            <a:r>
              <a:rPr lang="en-US" dirty="0" smtClean="0"/>
              <a:t>Address circumstances and procedures for remote work in the event of an emergency or outbreak response</a:t>
            </a:r>
          </a:p>
          <a:p>
            <a:r>
              <a:rPr lang="en-US" dirty="0" smtClean="0"/>
              <a:t>Update confidentiality and security protocols to address migration from paper-oriented data to electronic devices that meet established and evolving electronic and procedural security standards for fieldwork</a:t>
            </a:r>
          </a:p>
          <a:p>
            <a:r>
              <a:rPr lang="en-US" dirty="0" smtClean="0"/>
              <a:t>Mechanisms to share/transport confidential information electronically, e.g. </a:t>
            </a:r>
            <a:r>
              <a:rPr lang="en-US" dirty="0" err="1" smtClean="0"/>
              <a:t>sFTP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5280</TotalTime>
  <Words>724</Words>
  <Application>Microsoft Office PowerPoint</Application>
  <PresentationFormat>On-screen Show (4:3)</PresentationFormat>
  <Paragraphs>81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1_Office Theme</vt:lpstr>
      <vt:lpstr>2_Office Theme</vt:lpstr>
      <vt:lpstr>Integrated Security and Confidentiality Guidelines for HIV and STI: Chicago’s Experience</vt:lpstr>
      <vt:lpstr>Overview</vt:lpstr>
      <vt:lpstr>Background</vt:lpstr>
      <vt:lpstr>PowerPoint Presentation</vt:lpstr>
      <vt:lpstr>Need for Integrated Policies</vt:lpstr>
      <vt:lpstr>Process of Integration</vt:lpstr>
      <vt:lpstr>Key Differences (1)</vt:lpstr>
      <vt:lpstr>Key Differences (2)</vt:lpstr>
      <vt:lpstr>Items in CDC’s Guidelines Not  Currently addressed in CDPH’s Policy </vt:lpstr>
      <vt:lpstr>Use of S&amp;C Supplemental Funds (1)</vt:lpstr>
      <vt:lpstr>PowerPoint Presentation</vt:lpstr>
      <vt:lpstr>Conclusions</vt:lpstr>
      <vt:lpstr>PowerPoint Presentation</vt:lpstr>
    </vt:vector>
  </TitlesOfParts>
  <Company>cdph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salem_erica</dc:creator>
  <cp:lastModifiedBy>Lauren Rosenberg</cp:lastModifiedBy>
  <cp:revision>53</cp:revision>
  <dcterms:created xsi:type="dcterms:W3CDTF">2010-03-05T14:56:25Z</dcterms:created>
  <dcterms:modified xsi:type="dcterms:W3CDTF">2012-04-09T16:20:53Z</dcterms:modified>
</cp:coreProperties>
</file>