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77" r:id="rId3"/>
    <p:sldId id="274" r:id="rId4"/>
    <p:sldId id="257" r:id="rId5"/>
    <p:sldId id="291" r:id="rId6"/>
    <p:sldId id="276" r:id="rId7"/>
    <p:sldId id="260" r:id="rId8"/>
    <p:sldId id="264" r:id="rId9"/>
    <p:sldId id="285" r:id="rId10"/>
    <p:sldId id="289" r:id="rId11"/>
    <p:sldId id="290" r:id="rId12"/>
    <p:sldId id="267" r:id="rId13"/>
    <p:sldId id="275" r:id="rId14"/>
    <p:sldId id="296" r:id="rId15"/>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nters for Disease Control &amp; Prevention" initials="Mi Chen" lastIdx="6" clrIdx="0"/>
  <p:cmAuthor id="1" name="pas3" initials="p"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84" autoAdjust="0"/>
    <p:restoredTop sz="66514" autoAdjust="0"/>
  </p:normalViewPr>
  <p:slideViewPr>
    <p:cSldViewPr>
      <p:cViewPr>
        <p:scale>
          <a:sx n="75" d="100"/>
          <a:sy n="75" d="100"/>
        </p:scale>
        <p:origin x="-26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1859221B-0AEA-4337-9A1A-6BE2A81A97C2}" type="datetimeFigureOut">
              <a:rPr lang="en-US" smtClean="0"/>
              <a:pPr/>
              <a:t>4/9/2012</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0C3AC510-2656-4304-9184-FFC1558F1D73}" type="slidenum">
              <a:rPr lang="en-US" smtClean="0"/>
              <a:pPr/>
              <a:t>‹#›</a:t>
            </a:fld>
            <a:endParaRPr lang="en-US"/>
          </a:p>
        </p:txBody>
      </p:sp>
    </p:spTree>
    <p:extLst>
      <p:ext uri="{BB962C8B-B14F-4D97-AF65-F5344CB8AC3E}">
        <p14:creationId xmlns:p14="http://schemas.microsoft.com/office/powerpoint/2010/main" val="2887258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218B793C-E44A-456F-A185-082EE05A54DD}" type="datetimeFigureOut">
              <a:rPr lang="en-US" smtClean="0"/>
              <a:pPr/>
              <a:t>4/9/2012</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5FA3B1CA-7229-4001-9070-DAC30DE2BDE4}" type="slidenum">
              <a:rPr lang="en-US" smtClean="0"/>
              <a:pPr/>
              <a:t>‹#›</a:t>
            </a:fld>
            <a:endParaRPr lang="en-US"/>
          </a:p>
        </p:txBody>
      </p:sp>
    </p:spTree>
    <p:extLst>
      <p:ext uri="{BB962C8B-B14F-4D97-AF65-F5344CB8AC3E}">
        <p14:creationId xmlns:p14="http://schemas.microsoft.com/office/powerpoint/2010/main" val="3877416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1</a:t>
            </a:fld>
            <a:endParaRPr lang="en-US"/>
          </a:p>
        </p:txBody>
      </p:sp>
    </p:spTree>
    <p:extLst>
      <p:ext uri="{BB962C8B-B14F-4D97-AF65-F5344CB8AC3E}">
        <p14:creationId xmlns:p14="http://schemas.microsoft.com/office/powerpoint/2010/main" val="2308942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10</a:t>
            </a:fld>
            <a:endParaRPr lang="en-US"/>
          </a:p>
        </p:txBody>
      </p:sp>
    </p:spTree>
    <p:extLst>
      <p:ext uri="{BB962C8B-B14F-4D97-AF65-F5344CB8AC3E}">
        <p14:creationId xmlns:p14="http://schemas.microsoft.com/office/powerpoint/2010/main" val="313920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11</a:t>
            </a:fld>
            <a:endParaRPr lang="en-US"/>
          </a:p>
        </p:txBody>
      </p:sp>
    </p:spTree>
    <p:extLst>
      <p:ext uri="{BB962C8B-B14F-4D97-AF65-F5344CB8AC3E}">
        <p14:creationId xmlns:p14="http://schemas.microsoft.com/office/powerpoint/2010/main" val="3048424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12</a:t>
            </a:fld>
            <a:endParaRPr lang="en-US"/>
          </a:p>
        </p:txBody>
      </p:sp>
    </p:spTree>
    <p:extLst>
      <p:ext uri="{BB962C8B-B14F-4D97-AF65-F5344CB8AC3E}">
        <p14:creationId xmlns:p14="http://schemas.microsoft.com/office/powerpoint/2010/main" val="3577975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13</a:t>
            </a:fld>
            <a:endParaRPr lang="en-US"/>
          </a:p>
        </p:txBody>
      </p:sp>
    </p:spTree>
    <p:extLst>
      <p:ext uri="{BB962C8B-B14F-4D97-AF65-F5344CB8AC3E}">
        <p14:creationId xmlns:p14="http://schemas.microsoft.com/office/powerpoint/2010/main" val="2343776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7D0855-6E5A-42BC-A0B9-3A21F384760C}"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FA3B1CA-7229-4001-9070-DAC30DE2BDE4}" type="slidenum">
              <a:rPr lang="en-US" smtClean="0"/>
              <a:pPr/>
              <a:t>2</a:t>
            </a:fld>
            <a:endParaRPr lang="en-US"/>
          </a:p>
        </p:txBody>
      </p:sp>
    </p:spTree>
    <p:extLst>
      <p:ext uri="{BB962C8B-B14F-4D97-AF65-F5344CB8AC3E}">
        <p14:creationId xmlns:p14="http://schemas.microsoft.com/office/powerpoint/2010/main" val="4195060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3</a:t>
            </a:fld>
            <a:endParaRPr lang="en-US"/>
          </a:p>
        </p:txBody>
      </p:sp>
    </p:spTree>
    <p:extLst>
      <p:ext uri="{BB962C8B-B14F-4D97-AF65-F5344CB8AC3E}">
        <p14:creationId xmlns:p14="http://schemas.microsoft.com/office/powerpoint/2010/main" val="3691482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4</a:t>
            </a:fld>
            <a:endParaRPr lang="en-US"/>
          </a:p>
        </p:txBody>
      </p:sp>
    </p:spTree>
    <p:extLst>
      <p:ext uri="{BB962C8B-B14F-4D97-AF65-F5344CB8AC3E}">
        <p14:creationId xmlns:p14="http://schemas.microsoft.com/office/powerpoint/2010/main" val="1849386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5</a:t>
            </a:fld>
            <a:endParaRPr lang="en-US"/>
          </a:p>
        </p:txBody>
      </p:sp>
    </p:spTree>
    <p:extLst>
      <p:ext uri="{BB962C8B-B14F-4D97-AF65-F5344CB8AC3E}">
        <p14:creationId xmlns:p14="http://schemas.microsoft.com/office/powerpoint/2010/main" val="4021442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6</a:t>
            </a:fld>
            <a:endParaRPr lang="en-US"/>
          </a:p>
        </p:txBody>
      </p:sp>
    </p:spTree>
    <p:extLst>
      <p:ext uri="{BB962C8B-B14F-4D97-AF65-F5344CB8AC3E}">
        <p14:creationId xmlns:p14="http://schemas.microsoft.com/office/powerpoint/2010/main" val="3026785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ten guiding principles are overarching and should be kept in mind when developing new or modifying existing policies.   While we don’t have time today to go into these in detail, they include collecting and using data for legitimate Public health purposes; collecting and sharing the minimum amount of personally identifiable information necessary; establishing policies  security and confidentiality and maintaining a secure environment,  ensuring data quality… </a:t>
            </a:r>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7</a:t>
            </a:fld>
            <a:endParaRPr lang="en-US"/>
          </a:p>
        </p:txBody>
      </p:sp>
    </p:spTree>
    <p:extLst>
      <p:ext uri="{BB962C8B-B14F-4D97-AF65-F5344CB8AC3E}">
        <p14:creationId xmlns:p14="http://schemas.microsoft.com/office/powerpoint/2010/main" val="3876219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8</a:t>
            </a:fld>
            <a:endParaRPr lang="en-US"/>
          </a:p>
        </p:txBody>
      </p:sp>
    </p:spTree>
    <p:extLst>
      <p:ext uri="{BB962C8B-B14F-4D97-AF65-F5344CB8AC3E}">
        <p14:creationId xmlns:p14="http://schemas.microsoft.com/office/powerpoint/2010/main" val="3066075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3B1CA-7229-4001-9070-DAC30DE2BDE4}" type="slidenum">
              <a:rPr lang="en-US" smtClean="0"/>
              <a:pPr/>
              <a:t>9</a:t>
            </a:fld>
            <a:endParaRPr lang="en-US"/>
          </a:p>
        </p:txBody>
      </p:sp>
    </p:spTree>
    <p:extLst>
      <p:ext uri="{BB962C8B-B14F-4D97-AF65-F5344CB8AC3E}">
        <p14:creationId xmlns:p14="http://schemas.microsoft.com/office/powerpoint/2010/main" val="1414690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171B09-78ED-4631-87DD-21542EB5D433}"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71B09-78ED-4631-87DD-21542EB5D433}"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71B09-78ED-4631-87DD-21542EB5D433}"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71B09-78ED-4631-87DD-21542EB5D433}"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171B09-78ED-4631-87DD-21542EB5D433}"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171B09-78ED-4631-87DD-21542EB5D433}" type="datetimeFigureOut">
              <a:rPr lang="en-US" smtClean="0"/>
              <a:pPr/>
              <a:t>4/9/2012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171B09-78ED-4631-87DD-21542EB5D433}" type="datetimeFigureOut">
              <a:rPr lang="en-US" smtClean="0"/>
              <a:pPr/>
              <a:t>4/9/2012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171B09-78ED-4631-87DD-21542EB5D433}" type="datetimeFigureOut">
              <a:rPr lang="en-US" smtClean="0"/>
              <a:pPr/>
              <a:t>4/9/2012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71B09-78ED-4631-87DD-21542EB5D433}" type="datetimeFigureOut">
              <a:rPr lang="en-US" smtClean="0"/>
              <a:pPr/>
              <a:t>4/9/2012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71B09-78ED-4631-87DD-21542EB5D433}" type="datetimeFigureOut">
              <a:rPr lang="en-US" smtClean="0"/>
              <a:pPr/>
              <a:t>4/9/2012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71B09-78ED-4631-87DD-21542EB5D433}" type="datetimeFigureOut">
              <a:rPr lang="en-US" smtClean="0"/>
              <a:pPr/>
              <a:t>4/9/2012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3EF46-4AE7-4C7A-8EC7-B01DCEE59E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171B09-78ED-4631-87DD-21542EB5D433}" type="datetimeFigureOut">
              <a:rPr lang="en-US" smtClean="0"/>
              <a:pPr/>
              <a:t>4/9/2012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3EF46-4AE7-4C7A-8EC7-B01DCEE59E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pcsi@cdc.gov" TargetMode="External"/><Relationship Id="rId5" Type="http://schemas.openxmlformats.org/officeDocument/2006/relationships/hyperlink" Target="http://www.cdc.gov/nchhstp/programintegration/docs/PCSIDataSecurityGuidelines.pdf"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cdc.gov/nchhstp/programintegration/docs/PCSIDataSecurityGuidelines.pdf"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icture1.png"/>
          <p:cNvPicPr>
            <a:picLocks noChangeAspect="1"/>
          </p:cNvPicPr>
          <p:nvPr/>
        </p:nvPicPr>
        <p:blipFill>
          <a:blip r:embed="rId3" cstate="print"/>
          <a:stretch>
            <a:fillRect/>
          </a:stretch>
        </p:blipFill>
        <p:spPr>
          <a:xfrm>
            <a:off x="0" y="0"/>
            <a:ext cx="9143999" cy="6857999"/>
          </a:xfrm>
          <a:prstGeom prst="rect">
            <a:avLst/>
          </a:prstGeom>
        </p:spPr>
      </p:pic>
      <p:sp>
        <p:nvSpPr>
          <p:cNvPr id="7" name="Title 6"/>
          <p:cNvSpPr>
            <a:spLocks noGrp="1"/>
          </p:cNvSpPr>
          <p:nvPr>
            <p:ph type="ctrTitle"/>
          </p:nvPr>
        </p:nvSpPr>
        <p:spPr>
          <a:xfrm>
            <a:off x="685800" y="1066800"/>
            <a:ext cx="7772400" cy="1698625"/>
          </a:xfrm>
        </p:spPr>
        <p:txBody>
          <a:bodyPr>
            <a:noAutofit/>
          </a:bodyPr>
          <a:lstStyle/>
          <a:p>
            <a:r>
              <a:rPr lang="en-US" sz="3200" b="1" dirty="0" smtClean="0">
                <a:solidFill>
                  <a:srgbClr val="003399"/>
                </a:solidFill>
              </a:rPr>
              <a:t>Introduction to the Data Security and Confidentiality Guidelines for HIV, Viral Hepatitis, Sexually Transmitted Disease, and Tuberculosis Programs</a:t>
            </a:r>
            <a:endParaRPr lang="en-US" sz="3200" b="1" dirty="0">
              <a:solidFill>
                <a:srgbClr val="003399"/>
              </a:solidFill>
            </a:endParaRPr>
          </a:p>
        </p:txBody>
      </p:sp>
      <p:sp>
        <p:nvSpPr>
          <p:cNvPr id="8" name="Subtitle 7"/>
          <p:cNvSpPr>
            <a:spLocks noGrp="1"/>
          </p:cNvSpPr>
          <p:nvPr>
            <p:ph type="subTitle" idx="1"/>
          </p:nvPr>
        </p:nvSpPr>
        <p:spPr>
          <a:xfrm>
            <a:off x="1447800" y="4267200"/>
            <a:ext cx="6400800" cy="1752600"/>
          </a:xfrm>
        </p:spPr>
        <p:txBody>
          <a:bodyPr>
            <a:normAutofit fontScale="92500" lnSpcReduction="10000"/>
          </a:bodyPr>
          <a:lstStyle/>
          <a:p>
            <a:r>
              <a:rPr lang="en-US" sz="2200" dirty="0" smtClean="0">
                <a:solidFill>
                  <a:srgbClr val="003399"/>
                </a:solidFill>
              </a:rPr>
              <a:t>CSTE Webinar</a:t>
            </a:r>
          </a:p>
          <a:p>
            <a:r>
              <a:rPr lang="en-US" sz="2200" dirty="0" smtClean="0">
                <a:solidFill>
                  <a:srgbClr val="003399"/>
                </a:solidFill>
              </a:rPr>
              <a:t>April 10, 2012</a:t>
            </a:r>
          </a:p>
          <a:p>
            <a:r>
              <a:rPr lang="en-US" sz="2200" dirty="0" smtClean="0">
                <a:solidFill>
                  <a:srgbClr val="003399"/>
                </a:solidFill>
              </a:rPr>
              <a:t>Patricia Sweeney, MPH</a:t>
            </a:r>
          </a:p>
          <a:p>
            <a:r>
              <a:rPr lang="en-US" sz="2200" dirty="0" smtClean="0">
                <a:solidFill>
                  <a:srgbClr val="003399"/>
                </a:solidFill>
              </a:rPr>
              <a:t>HIV Incidence and Case Surveillance Branch</a:t>
            </a:r>
          </a:p>
          <a:p>
            <a:r>
              <a:rPr lang="en-US" sz="2200" dirty="0" smtClean="0">
                <a:solidFill>
                  <a:srgbClr val="003399"/>
                </a:solidFill>
              </a:rPr>
              <a:t>Centers for Disease Control and Prevention</a:t>
            </a:r>
          </a:p>
          <a:p>
            <a:endParaRPr lang="en-US" sz="2400" dirty="0">
              <a:solidFill>
                <a:srgbClr val="003399"/>
              </a:solidFill>
            </a:endParaRPr>
          </a:p>
        </p:txBody>
      </p:sp>
      <p:sp>
        <p:nvSpPr>
          <p:cNvPr id="5" name="TextBox 4"/>
          <p:cNvSpPr txBox="1"/>
          <p:nvPr/>
        </p:nvSpPr>
        <p:spPr>
          <a:xfrm>
            <a:off x="2514600" y="6248400"/>
            <a:ext cx="4191000" cy="276999"/>
          </a:xfrm>
          <a:prstGeom prst="rect">
            <a:avLst/>
          </a:prstGeom>
          <a:noFill/>
        </p:spPr>
        <p:txBody>
          <a:bodyPr wrap="square" rtlCol="0">
            <a:spAutoFit/>
          </a:bodyPr>
          <a:lstStyle/>
          <a:p>
            <a:r>
              <a:rPr lang="en-US" sz="1200" dirty="0" smtClean="0">
                <a:solidFill>
                  <a:schemeClr val="bg1">
                    <a:lumMod val="95000"/>
                  </a:schemeClr>
                </a:solidFill>
              </a:rPr>
              <a:t>National Center for  HIV, Viral Hepatitis, STD &amp; TB Prevention</a:t>
            </a:r>
            <a:endParaRPr lang="en-US" sz="1200" dirty="0">
              <a:solidFill>
                <a:schemeClr val="bg1">
                  <a:lumMod val="95000"/>
                </a:schemeClr>
              </a:solidFill>
            </a:endParaRPr>
          </a:p>
        </p:txBody>
      </p:sp>
      <p:sp>
        <p:nvSpPr>
          <p:cNvPr id="9" name="TextBox 8"/>
          <p:cNvSpPr txBox="1"/>
          <p:nvPr/>
        </p:nvSpPr>
        <p:spPr>
          <a:xfrm>
            <a:off x="1752600" y="3276599"/>
            <a:ext cx="5638800" cy="830997"/>
          </a:xfrm>
          <a:prstGeom prst="rect">
            <a:avLst/>
          </a:prstGeom>
          <a:noFill/>
        </p:spPr>
        <p:txBody>
          <a:bodyPr wrap="square" rtlCol="0">
            <a:spAutoFit/>
          </a:bodyPr>
          <a:lstStyle/>
          <a:p>
            <a:pPr algn="ctr"/>
            <a:r>
              <a:rPr lang="en-US" sz="2400" dirty="0" smtClean="0"/>
              <a:t>Standards to Facilitate Sharing and Use </a:t>
            </a:r>
          </a:p>
          <a:p>
            <a:pPr algn="ctr"/>
            <a:r>
              <a:rPr lang="en-US" sz="2400" dirty="0" smtClean="0"/>
              <a:t>of Surveillance Data for Public Health Action</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1.png"/>
          <p:cNvPicPr>
            <a:picLocks noChangeAspect="1"/>
          </p:cNvPicPr>
          <p:nvPr/>
        </p:nvPicPr>
        <p:blipFill>
          <a:blip r:embed="rId3" cstate="print"/>
          <a:stretch>
            <a:fillRect/>
          </a:stretch>
        </p:blipFill>
        <p:spPr>
          <a:xfrm>
            <a:off x="0" y="0"/>
            <a:ext cx="9144000" cy="6857999"/>
          </a:xfrm>
          <a:prstGeom prst="rect">
            <a:avLst/>
          </a:prstGeom>
        </p:spPr>
      </p:pic>
      <p:sp>
        <p:nvSpPr>
          <p:cNvPr id="5" name="Title 4"/>
          <p:cNvSpPr>
            <a:spLocks noGrp="1"/>
          </p:cNvSpPr>
          <p:nvPr>
            <p:ph type="title"/>
          </p:nvPr>
        </p:nvSpPr>
        <p:spPr/>
        <p:txBody>
          <a:bodyPr>
            <a:normAutofit/>
          </a:bodyPr>
          <a:lstStyle/>
          <a:p>
            <a:r>
              <a:rPr lang="en-US" sz="3600" b="1" dirty="0" smtClean="0">
                <a:solidFill>
                  <a:srgbClr val="003399"/>
                </a:solidFill>
              </a:rPr>
              <a:t>Guidelines for Use of Fax</a:t>
            </a:r>
            <a:endParaRPr lang="en-US" sz="3600" dirty="0"/>
          </a:p>
        </p:txBody>
      </p:sp>
      <p:sp>
        <p:nvSpPr>
          <p:cNvPr id="6" name="Content Placeholder 5"/>
          <p:cNvSpPr>
            <a:spLocks noGrp="1"/>
          </p:cNvSpPr>
          <p:nvPr>
            <p:ph idx="1"/>
          </p:nvPr>
        </p:nvSpPr>
        <p:spPr/>
        <p:txBody>
          <a:bodyPr>
            <a:normAutofit fontScale="55000" lnSpcReduction="20000"/>
          </a:bodyPr>
          <a:lstStyle/>
          <a:p>
            <a:pPr algn="ctr">
              <a:buNone/>
            </a:pPr>
            <a:endParaRPr lang="en-US" dirty="0" smtClean="0">
              <a:solidFill>
                <a:srgbClr val="003399"/>
              </a:solidFill>
            </a:endParaRPr>
          </a:p>
          <a:p>
            <a:pPr marL="514350" indent="-514350">
              <a:buAutoNum type="arabicPeriod"/>
            </a:pPr>
            <a:r>
              <a:rPr lang="en-US" dirty="0" smtClean="0">
                <a:solidFill>
                  <a:srgbClr val="003399"/>
                </a:solidFill>
              </a:rPr>
              <a:t>Faxing of identifiable information is allowed but should be avoided if possible.</a:t>
            </a:r>
          </a:p>
          <a:p>
            <a:pPr marL="514350" indent="-514350">
              <a:buAutoNum type="arabicPeriod"/>
            </a:pPr>
            <a:r>
              <a:rPr lang="en-US" dirty="0" smtClean="0">
                <a:solidFill>
                  <a:srgbClr val="003399"/>
                </a:solidFill>
              </a:rPr>
              <a:t>Limit the amount of sensitive and confidential data as much as possible.</a:t>
            </a:r>
          </a:p>
          <a:p>
            <a:pPr marL="514350" indent="-514350">
              <a:buAutoNum type="arabicPeriod"/>
            </a:pPr>
            <a:r>
              <a:rPr lang="en-US" dirty="0" smtClean="0">
                <a:solidFill>
                  <a:srgbClr val="003399"/>
                </a:solidFill>
              </a:rPr>
              <a:t>Establish fax policy and procedures based on federal regulations, state laws and consultation with legal counsel.</a:t>
            </a:r>
          </a:p>
          <a:p>
            <a:pPr marL="514350" indent="-514350">
              <a:buFont typeface="Arial" pitchFamily="34" charset="0"/>
              <a:buAutoNum type="arabicPeriod"/>
            </a:pPr>
            <a:r>
              <a:rPr lang="en-US" dirty="0" smtClean="0">
                <a:solidFill>
                  <a:srgbClr val="003399"/>
                </a:solidFill>
              </a:rPr>
              <a:t>Take appropriate steps to ensure fax transmission is sent to the appropriate destination. Place faxes in secure areas.</a:t>
            </a:r>
          </a:p>
          <a:p>
            <a:pPr marL="514350" indent="-514350">
              <a:buAutoNum type="arabicPeriod"/>
            </a:pPr>
            <a:r>
              <a:rPr lang="en-US" dirty="0" smtClean="0">
                <a:solidFill>
                  <a:srgbClr val="003399"/>
                </a:solidFill>
              </a:rPr>
              <a:t>Provide education and training to all staff on the agency’s fax policies and procedures. This includes private providers and laboratories.</a:t>
            </a:r>
          </a:p>
          <a:p>
            <a:pPr marL="514350" indent="-514350">
              <a:buAutoNum type="arabicPeriod"/>
            </a:pPr>
            <a:r>
              <a:rPr lang="en-US" dirty="0" smtClean="0">
                <a:solidFill>
                  <a:srgbClr val="003399"/>
                </a:solidFill>
              </a:rPr>
              <a:t>Require all faxes be sent with a cover sheet containing sender and recipient names, contact information, confidentiality disclaimer along with instructions if fax received in error.</a:t>
            </a:r>
          </a:p>
          <a:p>
            <a:pPr marL="514350" indent="-514350">
              <a:buAutoNum type="arabicPeriod"/>
            </a:pPr>
            <a:r>
              <a:rPr lang="en-US" dirty="0" smtClean="0">
                <a:solidFill>
                  <a:srgbClr val="003399"/>
                </a:solidFill>
              </a:rPr>
              <a:t>Fax transmission failures should be checked in the internal log of the facsimile machine to obtain the number in which fax was sent. </a:t>
            </a:r>
          </a:p>
          <a:p>
            <a:pPr marL="514350" indent="-514350">
              <a:buAutoNum type="arabicPeriod"/>
            </a:pPr>
            <a:r>
              <a:rPr lang="en-US" dirty="0" smtClean="0">
                <a:solidFill>
                  <a:srgbClr val="003399"/>
                </a:solidFill>
              </a:rPr>
              <a:t>Locate fax machines in secure areas. </a:t>
            </a:r>
          </a:p>
          <a:p>
            <a:pPr marL="514350" indent="-514350">
              <a:buAutoNum type="arabicPeriod"/>
            </a:pPr>
            <a:r>
              <a:rPr lang="en-US" dirty="0" smtClean="0">
                <a:solidFill>
                  <a:srgbClr val="003399"/>
                </a:solidFill>
              </a:rPr>
              <a:t>SOPs should indicate how the information received is maintained and how the original paper fax is destroyed.</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cture1.png"/>
          <p:cNvPicPr>
            <a:picLocks noChangeAspect="1"/>
          </p:cNvPicPr>
          <p:nvPr/>
        </p:nvPicPr>
        <p:blipFill>
          <a:blip r:embed="rId3" cstate="print"/>
          <a:stretch>
            <a:fillRect/>
          </a:stretch>
        </p:blipFill>
        <p:spPr>
          <a:xfrm>
            <a:off x="0" y="1"/>
            <a:ext cx="9144000" cy="6857999"/>
          </a:xfrm>
          <a:prstGeom prst="rect">
            <a:avLst/>
          </a:prstGeom>
        </p:spPr>
      </p:pic>
      <p:sp>
        <p:nvSpPr>
          <p:cNvPr id="6" name="Title 5"/>
          <p:cNvSpPr>
            <a:spLocks noGrp="1"/>
          </p:cNvSpPr>
          <p:nvPr>
            <p:ph type="title"/>
          </p:nvPr>
        </p:nvSpPr>
        <p:spPr/>
        <p:txBody>
          <a:bodyPr>
            <a:normAutofit fontScale="90000"/>
          </a:bodyPr>
          <a:lstStyle/>
          <a:p>
            <a:r>
              <a:rPr lang="en-US" sz="3600" b="1" dirty="0" smtClean="0">
                <a:solidFill>
                  <a:srgbClr val="003399"/>
                </a:solidFill>
              </a:rPr>
              <a:t>Guidelines for Nontraditional Work Settings</a:t>
            </a:r>
            <a:endParaRPr lang="en-US" sz="3600" dirty="0"/>
          </a:p>
        </p:txBody>
      </p:sp>
      <p:sp>
        <p:nvSpPr>
          <p:cNvPr id="7" name="Content Placeholder 6"/>
          <p:cNvSpPr>
            <a:spLocks noGrp="1"/>
          </p:cNvSpPr>
          <p:nvPr>
            <p:ph idx="1"/>
          </p:nvPr>
        </p:nvSpPr>
        <p:spPr/>
        <p:txBody>
          <a:bodyPr>
            <a:normAutofit fontScale="70000" lnSpcReduction="20000"/>
          </a:bodyPr>
          <a:lstStyle/>
          <a:p>
            <a:pPr>
              <a:spcAft>
                <a:spcPts val="600"/>
              </a:spcAft>
            </a:pPr>
            <a:r>
              <a:rPr lang="en-US" sz="2400" dirty="0" err="1" smtClean="0">
                <a:solidFill>
                  <a:srgbClr val="003399"/>
                </a:solidFill>
              </a:rPr>
              <a:t>Telework</a:t>
            </a:r>
            <a:endParaRPr lang="en-US" sz="2400" dirty="0" smtClean="0">
              <a:solidFill>
                <a:srgbClr val="003399"/>
              </a:solidFill>
            </a:endParaRPr>
          </a:p>
          <a:p>
            <a:pPr lvl="1">
              <a:spcAft>
                <a:spcPts val="600"/>
              </a:spcAft>
            </a:pPr>
            <a:r>
              <a:rPr lang="en-US" sz="2100" dirty="0" smtClean="0">
                <a:solidFill>
                  <a:srgbClr val="003399"/>
                </a:solidFill>
              </a:rPr>
              <a:t>Work space with limited access in a private area.</a:t>
            </a:r>
          </a:p>
          <a:p>
            <a:pPr lvl="1">
              <a:spcAft>
                <a:spcPts val="600"/>
              </a:spcAft>
            </a:pPr>
            <a:r>
              <a:rPr lang="en-US" sz="2100" dirty="0" smtClean="0">
                <a:solidFill>
                  <a:srgbClr val="003399"/>
                </a:solidFill>
              </a:rPr>
              <a:t>Should not have hard-copy storage of client data.</a:t>
            </a:r>
          </a:p>
          <a:p>
            <a:pPr lvl="1">
              <a:spcAft>
                <a:spcPts val="600"/>
              </a:spcAft>
            </a:pPr>
            <a:r>
              <a:rPr lang="en-US" sz="2100" dirty="0" smtClean="0">
                <a:solidFill>
                  <a:srgbClr val="003399"/>
                </a:solidFill>
              </a:rPr>
              <a:t>Space should be configured to allow confidential conversations.</a:t>
            </a:r>
          </a:p>
          <a:p>
            <a:pPr lvl="1">
              <a:spcAft>
                <a:spcPts val="600"/>
              </a:spcAft>
            </a:pPr>
            <a:r>
              <a:rPr lang="en-US" sz="2100" dirty="0" smtClean="0">
                <a:solidFill>
                  <a:srgbClr val="003399"/>
                </a:solidFill>
              </a:rPr>
              <a:t>Electronic data security  restrictions required when dealing with PII.</a:t>
            </a:r>
          </a:p>
          <a:p>
            <a:pPr lvl="1">
              <a:spcAft>
                <a:spcPts val="600"/>
              </a:spcAft>
            </a:pPr>
            <a:r>
              <a:rPr lang="en-US" sz="2100" dirty="0" smtClean="0">
                <a:solidFill>
                  <a:srgbClr val="003399"/>
                </a:solidFill>
              </a:rPr>
              <a:t>Encryption software equal to software used in the regular workplace.</a:t>
            </a:r>
          </a:p>
          <a:p>
            <a:pPr lvl="1">
              <a:spcAft>
                <a:spcPts val="600"/>
              </a:spcAft>
            </a:pPr>
            <a:r>
              <a:rPr lang="en-US" sz="2100" dirty="0" smtClean="0">
                <a:solidFill>
                  <a:srgbClr val="003399"/>
                </a:solidFill>
              </a:rPr>
              <a:t>Must have a secure Wi-Fi connection.</a:t>
            </a:r>
          </a:p>
          <a:p>
            <a:pPr>
              <a:spcAft>
                <a:spcPts val="600"/>
              </a:spcAft>
            </a:pPr>
            <a:r>
              <a:rPr lang="en-US" sz="2400" dirty="0" smtClean="0">
                <a:solidFill>
                  <a:srgbClr val="003399"/>
                </a:solidFill>
              </a:rPr>
              <a:t>Field Work</a:t>
            </a:r>
          </a:p>
          <a:p>
            <a:pPr lvl="1">
              <a:spcAft>
                <a:spcPts val="600"/>
              </a:spcAft>
            </a:pPr>
            <a:r>
              <a:rPr lang="en-US" sz="2000" dirty="0" smtClean="0">
                <a:solidFill>
                  <a:srgbClr val="003399"/>
                </a:solidFill>
              </a:rPr>
              <a:t>Establish a plan for migration from paper to electronic data meeting standards set.</a:t>
            </a:r>
          </a:p>
          <a:p>
            <a:pPr lvl="1">
              <a:spcAft>
                <a:spcPts val="600"/>
              </a:spcAft>
            </a:pPr>
            <a:r>
              <a:rPr lang="en-US" sz="2000" dirty="0" smtClean="0">
                <a:solidFill>
                  <a:srgbClr val="003399"/>
                </a:solidFill>
              </a:rPr>
              <a:t>Establish provisions for phones, PDAs, tablets and workbooks that take client data to the field and allow for real-time updates.</a:t>
            </a:r>
          </a:p>
          <a:p>
            <a:pPr lvl="1">
              <a:spcAft>
                <a:spcPts val="600"/>
              </a:spcAft>
            </a:pPr>
            <a:r>
              <a:rPr lang="en-US" sz="2000" dirty="0" smtClean="0">
                <a:solidFill>
                  <a:srgbClr val="003399"/>
                </a:solidFill>
              </a:rPr>
              <a:t>Establish accountability policy to ensure staff comply while in the field.</a:t>
            </a:r>
          </a:p>
          <a:p>
            <a:pPr>
              <a:spcAft>
                <a:spcPts val="600"/>
              </a:spcAft>
            </a:pPr>
            <a:r>
              <a:rPr lang="en-US" sz="2400" dirty="0" smtClean="0">
                <a:solidFill>
                  <a:srgbClr val="003399"/>
                </a:solidFill>
              </a:rPr>
              <a:t>Remote work</a:t>
            </a:r>
          </a:p>
          <a:p>
            <a:pPr lvl="1">
              <a:spcAft>
                <a:spcPts val="600"/>
              </a:spcAft>
            </a:pPr>
            <a:r>
              <a:rPr lang="en-US" sz="2100" dirty="0" smtClean="0">
                <a:solidFill>
                  <a:srgbClr val="003399"/>
                </a:solidFill>
              </a:rPr>
              <a:t>Ensure the work site is made as secure as possible in terms of physical plant, electronic, and procedural security.</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icture1.png"/>
          <p:cNvPicPr>
            <a:picLocks noChangeAspect="1"/>
          </p:cNvPicPr>
          <p:nvPr/>
        </p:nvPicPr>
        <p:blipFill>
          <a:blip r:embed="rId3" cstate="print"/>
          <a:stretch>
            <a:fillRect/>
          </a:stretch>
        </p:blipFill>
        <p:spPr>
          <a:xfrm>
            <a:off x="0" y="0"/>
            <a:ext cx="9144000" cy="6857999"/>
          </a:xfrm>
          <a:prstGeom prst="rect">
            <a:avLst/>
          </a:prstGeom>
        </p:spPr>
      </p:pic>
      <p:sp>
        <p:nvSpPr>
          <p:cNvPr id="7" name="Title 6"/>
          <p:cNvSpPr>
            <a:spLocks noGrp="1"/>
          </p:cNvSpPr>
          <p:nvPr>
            <p:ph type="title"/>
          </p:nvPr>
        </p:nvSpPr>
        <p:spPr/>
        <p:txBody>
          <a:bodyPr>
            <a:normAutofit/>
          </a:bodyPr>
          <a:lstStyle/>
          <a:p>
            <a:r>
              <a:rPr lang="en-US" sz="4000" b="1" dirty="0" smtClean="0">
                <a:solidFill>
                  <a:srgbClr val="003399"/>
                </a:solidFill>
              </a:rPr>
              <a:t>Data Sharing Plans</a:t>
            </a:r>
            <a:endParaRPr lang="en-US" sz="4000" dirty="0"/>
          </a:p>
        </p:txBody>
      </p:sp>
      <p:sp>
        <p:nvSpPr>
          <p:cNvPr id="8" name="Content Placeholder 7"/>
          <p:cNvSpPr>
            <a:spLocks noGrp="1"/>
          </p:cNvSpPr>
          <p:nvPr>
            <p:ph idx="1"/>
          </p:nvPr>
        </p:nvSpPr>
        <p:spPr/>
        <p:txBody>
          <a:bodyPr>
            <a:normAutofit fontScale="92500" lnSpcReduction="20000"/>
          </a:bodyPr>
          <a:lstStyle/>
          <a:p>
            <a:pPr>
              <a:spcAft>
                <a:spcPts val="600"/>
              </a:spcAft>
            </a:pPr>
            <a:r>
              <a:rPr lang="en-US" sz="2800" dirty="0" smtClean="0">
                <a:solidFill>
                  <a:srgbClr val="003399"/>
                </a:solidFill>
              </a:rPr>
              <a:t>Serves as a starting point for discussion of data sharing and may serve as a discussion for a formal agreement.</a:t>
            </a:r>
          </a:p>
          <a:p>
            <a:pPr>
              <a:spcAft>
                <a:spcPts val="600"/>
              </a:spcAft>
            </a:pPr>
            <a:r>
              <a:rPr lang="en-US" sz="2800" dirty="0" smtClean="0">
                <a:solidFill>
                  <a:srgbClr val="003399"/>
                </a:solidFill>
              </a:rPr>
              <a:t>Plans should include the following:</a:t>
            </a:r>
          </a:p>
          <a:p>
            <a:pPr lvl="1"/>
            <a:r>
              <a:rPr lang="en-US" sz="2400" dirty="0" smtClean="0">
                <a:solidFill>
                  <a:srgbClr val="003399"/>
                </a:solidFill>
              </a:rPr>
              <a:t>Objective of the data sharing.</a:t>
            </a:r>
          </a:p>
          <a:p>
            <a:pPr lvl="1"/>
            <a:r>
              <a:rPr lang="en-US" sz="2400" dirty="0" smtClean="0">
                <a:solidFill>
                  <a:srgbClr val="003399"/>
                </a:solidFill>
              </a:rPr>
              <a:t>The minimum data elements necessary to achieve the objective, including whether identifiable data will be needed.</a:t>
            </a:r>
          </a:p>
          <a:p>
            <a:pPr lvl="1"/>
            <a:r>
              <a:rPr lang="en-US" sz="2400" dirty="0" smtClean="0">
                <a:solidFill>
                  <a:srgbClr val="003399"/>
                </a:solidFill>
              </a:rPr>
              <a:t>How data is to be transported.</a:t>
            </a:r>
          </a:p>
          <a:p>
            <a:pPr lvl="1"/>
            <a:r>
              <a:rPr lang="en-US" sz="2400" dirty="0" smtClean="0">
                <a:solidFill>
                  <a:srgbClr val="003399"/>
                </a:solidFill>
              </a:rPr>
              <a:t>Discuss the potential risks and benefits of data sharing.</a:t>
            </a:r>
          </a:p>
          <a:p>
            <a:pPr lvl="1"/>
            <a:r>
              <a:rPr lang="en-US" sz="2400" dirty="0" smtClean="0">
                <a:solidFill>
                  <a:srgbClr val="003399"/>
                </a:solidFill>
              </a:rPr>
              <a:t>Steps to ensure security and confidentiality of shared data.</a:t>
            </a:r>
          </a:p>
          <a:p>
            <a:pPr lvl="1"/>
            <a:r>
              <a:rPr lang="en-US" sz="2400" dirty="0" smtClean="0">
                <a:solidFill>
                  <a:srgbClr val="003399"/>
                </a:solidFill>
              </a:rPr>
              <a:t>Physical and electronic security measures to be taken when data are transferred and received.</a:t>
            </a:r>
          </a:p>
          <a:p>
            <a:pPr lvl="1"/>
            <a:r>
              <a:rPr lang="en-US" sz="2400" dirty="0" smtClean="0">
                <a:solidFill>
                  <a:srgbClr val="003399"/>
                </a:solidFill>
              </a:rPr>
              <a:t>Descriptions of how shared data will be used, analyzed, published, released, retained or destroyed.</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2.png"/>
          <p:cNvPicPr>
            <a:picLocks noChangeAspect="1"/>
          </p:cNvPicPr>
          <p:nvPr/>
        </p:nvPicPr>
        <p:blipFill>
          <a:blip r:embed="rId3" cstate="print"/>
          <a:stretch>
            <a:fillRect/>
          </a:stretch>
        </p:blipFill>
        <p:spPr>
          <a:xfrm>
            <a:off x="0" y="0"/>
            <a:ext cx="9144000" cy="6857999"/>
          </a:xfrm>
          <a:prstGeom prst="rect">
            <a:avLst/>
          </a:prstGeom>
        </p:spPr>
      </p:pic>
      <p:pic>
        <p:nvPicPr>
          <p:cNvPr id="9" name="Picture 8" descr="Picture1.png"/>
          <p:cNvPicPr>
            <a:picLocks noChangeAspect="1"/>
          </p:cNvPicPr>
          <p:nvPr/>
        </p:nvPicPr>
        <p:blipFill>
          <a:blip r:embed="rId4" cstate="print"/>
          <a:stretch>
            <a:fillRect/>
          </a:stretch>
        </p:blipFill>
        <p:spPr>
          <a:xfrm>
            <a:off x="0" y="0"/>
            <a:ext cx="9144000" cy="6857999"/>
          </a:xfrm>
          <a:prstGeom prst="rect">
            <a:avLst/>
          </a:prstGeom>
        </p:spPr>
      </p:pic>
      <p:sp>
        <p:nvSpPr>
          <p:cNvPr id="10" name="Title 9"/>
          <p:cNvSpPr>
            <a:spLocks noGrp="1"/>
          </p:cNvSpPr>
          <p:nvPr>
            <p:ph type="title"/>
          </p:nvPr>
        </p:nvSpPr>
        <p:spPr/>
        <p:txBody>
          <a:bodyPr>
            <a:normAutofit/>
          </a:bodyPr>
          <a:lstStyle/>
          <a:p>
            <a:r>
              <a:rPr lang="en-US" sz="4000" b="1" dirty="0" smtClean="0">
                <a:solidFill>
                  <a:srgbClr val="003399"/>
                </a:solidFill>
              </a:rPr>
              <a:t>Certification Process</a:t>
            </a:r>
            <a:endParaRPr lang="en-US" sz="4000" dirty="0"/>
          </a:p>
        </p:txBody>
      </p:sp>
      <p:sp>
        <p:nvSpPr>
          <p:cNvPr id="11" name="Content Placeholder 10"/>
          <p:cNvSpPr>
            <a:spLocks noGrp="1"/>
          </p:cNvSpPr>
          <p:nvPr>
            <p:ph idx="1"/>
          </p:nvPr>
        </p:nvSpPr>
        <p:spPr/>
        <p:txBody>
          <a:bodyPr/>
          <a:lstStyle/>
          <a:p>
            <a:r>
              <a:rPr lang="en-US" sz="2400" dirty="0" smtClean="0">
                <a:solidFill>
                  <a:srgbClr val="003399"/>
                </a:solidFill>
              </a:rPr>
              <a:t>Programs should certify standards annually by providing a statement that includes:</a:t>
            </a:r>
          </a:p>
          <a:p>
            <a:pPr lvl="1"/>
            <a:r>
              <a:rPr lang="en-US" sz="2000" dirty="0" smtClean="0">
                <a:solidFill>
                  <a:srgbClr val="003399"/>
                </a:solidFill>
              </a:rPr>
              <a:t> Identifying the overall responsible party (ORP).</a:t>
            </a:r>
          </a:p>
          <a:p>
            <a:pPr lvl="1"/>
            <a:r>
              <a:rPr lang="en-US" sz="2000" dirty="0" smtClean="0">
                <a:solidFill>
                  <a:srgbClr val="003399"/>
                </a:solidFill>
              </a:rPr>
              <a:t>Attests to adherence to data security standards.</a:t>
            </a:r>
          </a:p>
          <a:p>
            <a:pPr lvl="1"/>
            <a:r>
              <a:rPr lang="en-US" sz="2000" dirty="0" smtClean="0">
                <a:solidFill>
                  <a:srgbClr val="003399"/>
                </a:solidFill>
              </a:rPr>
              <a:t>Citing specific procedures and policies used to document adherence to the standards.</a:t>
            </a:r>
          </a:p>
          <a:p>
            <a:pPr marL="514350" indent="-514350"/>
            <a:r>
              <a:rPr lang="en-US" sz="2400" dirty="0" smtClean="0">
                <a:solidFill>
                  <a:srgbClr val="003399"/>
                </a:solidFill>
              </a:rPr>
              <a:t>Standards not met should be documented and plans to address these standards should be outlined.</a:t>
            </a:r>
          </a:p>
          <a:p>
            <a:pPr marL="514350" indent="-514350"/>
            <a:r>
              <a:rPr lang="en-US" sz="2400" dirty="0" smtClean="0">
                <a:solidFill>
                  <a:srgbClr val="003399"/>
                </a:solidFill>
              </a:rPr>
              <a:t>Programs should work collaboratively with CDC to address any problem areas.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2.png"/>
          <p:cNvPicPr>
            <a:picLocks noChangeAspect="1"/>
          </p:cNvPicPr>
          <p:nvPr/>
        </p:nvPicPr>
        <p:blipFill>
          <a:blip r:embed="rId3" cstate="print"/>
          <a:stretch>
            <a:fillRect/>
          </a:stretch>
        </p:blipFill>
        <p:spPr>
          <a:xfrm>
            <a:off x="0" y="0"/>
            <a:ext cx="9144000" cy="6857999"/>
          </a:xfrm>
          <a:prstGeom prst="rect">
            <a:avLst/>
          </a:prstGeom>
        </p:spPr>
      </p:pic>
      <p:pic>
        <p:nvPicPr>
          <p:cNvPr id="9" name="Picture 8" descr="Picture1.png"/>
          <p:cNvPicPr>
            <a:picLocks noChangeAspect="1"/>
          </p:cNvPicPr>
          <p:nvPr/>
        </p:nvPicPr>
        <p:blipFill>
          <a:blip r:embed="rId4" cstate="print"/>
          <a:stretch>
            <a:fillRect/>
          </a:stretch>
        </p:blipFill>
        <p:spPr>
          <a:xfrm>
            <a:off x="0" y="0"/>
            <a:ext cx="9144000" cy="6857999"/>
          </a:xfrm>
          <a:prstGeom prst="rect">
            <a:avLst/>
          </a:prstGeom>
        </p:spPr>
      </p:pic>
      <p:sp>
        <p:nvSpPr>
          <p:cNvPr id="10" name="Title 9"/>
          <p:cNvSpPr>
            <a:spLocks noGrp="1"/>
          </p:cNvSpPr>
          <p:nvPr>
            <p:ph type="title"/>
          </p:nvPr>
        </p:nvSpPr>
        <p:spPr/>
        <p:txBody>
          <a:bodyPr>
            <a:normAutofit/>
          </a:bodyPr>
          <a:lstStyle/>
          <a:p>
            <a:r>
              <a:rPr lang="en-US" sz="4000" b="1" dirty="0" smtClean="0">
                <a:solidFill>
                  <a:srgbClr val="003399"/>
                </a:solidFill>
              </a:rPr>
              <a:t>Frequently Asked Questions</a:t>
            </a:r>
            <a:endParaRPr lang="en-US" sz="4000" dirty="0"/>
          </a:p>
        </p:txBody>
      </p:sp>
      <p:sp>
        <p:nvSpPr>
          <p:cNvPr id="11" name="Content Placeholder 10"/>
          <p:cNvSpPr>
            <a:spLocks noGrp="1"/>
          </p:cNvSpPr>
          <p:nvPr>
            <p:ph idx="1"/>
          </p:nvPr>
        </p:nvSpPr>
        <p:spPr>
          <a:xfrm>
            <a:off x="533400" y="1295400"/>
            <a:ext cx="8153400" cy="5410200"/>
          </a:xfrm>
        </p:spPr>
        <p:txBody>
          <a:bodyPr>
            <a:normAutofit fontScale="85000" lnSpcReduction="20000"/>
          </a:bodyPr>
          <a:lstStyle/>
          <a:p>
            <a:r>
              <a:rPr lang="en-US" sz="1900" b="1" dirty="0" smtClean="0">
                <a:solidFill>
                  <a:schemeClr val="tx2"/>
                </a:solidFill>
              </a:rPr>
              <a:t>Will there be additional funding?</a:t>
            </a:r>
          </a:p>
          <a:p>
            <a:pPr lvl="1"/>
            <a:r>
              <a:rPr lang="en-US" sz="1600" i="1" dirty="0" smtClean="0">
                <a:solidFill>
                  <a:schemeClr val="tx2"/>
                </a:solidFill>
              </a:rPr>
              <a:t>CDC is committed to assisting programs in meeting the standards through TA and funding to the extent possible. $2M in supplemental funding was already made available in 2011 through HIV Surveillance. Additional supplement now available – </a:t>
            </a:r>
            <a:r>
              <a:rPr lang="en-US" sz="1600" b="1" i="1" dirty="0" smtClean="0">
                <a:solidFill>
                  <a:schemeClr val="tx2"/>
                </a:solidFill>
              </a:rPr>
              <a:t>application deadline April 23, 2012</a:t>
            </a:r>
            <a:r>
              <a:rPr lang="en-US" sz="1500" i="1" dirty="0" smtClean="0">
                <a:solidFill>
                  <a:schemeClr val="tx2"/>
                </a:solidFill>
              </a:rPr>
              <a:t>. </a:t>
            </a:r>
          </a:p>
          <a:p>
            <a:r>
              <a:rPr lang="en-US" sz="1800" b="1" dirty="0" smtClean="0">
                <a:solidFill>
                  <a:schemeClr val="tx2"/>
                </a:solidFill>
              </a:rPr>
              <a:t>Does everyone need to comply to the standards? Do the guidelines apply to prevention funded activities?</a:t>
            </a:r>
          </a:p>
          <a:p>
            <a:pPr lvl="1"/>
            <a:r>
              <a:rPr lang="en-US" sz="1600" i="1" dirty="0" smtClean="0">
                <a:solidFill>
                  <a:schemeClr val="tx2"/>
                </a:solidFill>
              </a:rPr>
              <a:t> Yes and yes.  All programs funded by NCHHSTP will be required to implement these guidelines for personally identifiable or potentially personally identifiable information and this will be incorporated into core funding announcements.  Surveillance programs, prevention programs, and programs that they share data with are within the scope of the guidelines. </a:t>
            </a:r>
            <a:endParaRPr lang="en-US" sz="1600" dirty="0" smtClean="0">
              <a:solidFill>
                <a:schemeClr val="tx2"/>
              </a:solidFill>
            </a:endParaRPr>
          </a:p>
          <a:p>
            <a:r>
              <a:rPr lang="en-US" sz="1800" b="1" dirty="0" smtClean="0">
                <a:solidFill>
                  <a:schemeClr val="tx2"/>
                </a:solidFill>
              </a:rPr>
              <a:t>Do programs need to have a separate secure room?</a:t>
            </a:r>
          </a:p>
          <a:p>
            <a:pPr lvl="1"/>
            <a:r>
              <a:rPr lang="en-US" sz="1600" i="1" dirty="0" smtClean="0">
                <a:solidFill>
                  <a:schemeClr val="tx2"/>
                </a:solidFill>
              </a:rPr>
              <a:t>No, each program does not necessarily need to have a separate secure room, but they do need to house data in a secure physical area with limited access. Some areas may have a secure section of a floor or an entire floor. Guidance for conducting the initial assessment will help you enhance your current space if needed. </a:t>
            </a:r>
          </a:p>
          <a:p>
            <a:r>
              <a:rPr lang="en-US" sz="1900" b="1" dirty="0" smtClean="0">
                <a:solidFill>
                  <a:schemeClr val="tx2"/>
                </a:solidFill>
              </a:rPr>
              <a:t>Is faxing allowed? </a:t>
            </a:r>
          </a:p>
          <a:p>
            <a:pPr lvl="1"/>
            <a:r>
              <a:rPr lang="en-US" sz="1600" i="1" dirty="0" smtClean="0">
                <a:solidFill>
                  <a:schemeClr val="tx2"/>
                </a:solidFill>
              </a:rPr>
              <a:t>Yes. However, faxing of PII is discouraged. If you must FAX guidance is provided on ways you can minimize risk.  </a:t>
            </a:r>
          </a:p>
          <a:p>
            <a:r>
              <a:rPr lang="en-US" sz="1900" b="1" dirty="0" smtClean="0">
                <a:solidFill>
                  <a:schemeClr val="tx2"/>
                </a:solidFill>
              </a:rPr>
              <a:t>Do we have to develop data sharing agreements?</a:t>
            </a:r>
          </a:p>
          <a:p>
            <a:pPr lvl="1"/>
            <a:r>
              <a:rPr lang="en-US" sz="1600" i="1" dirty="0" smtClean="0">
                <a:solidFill>
                  <a:schemeClr val="tx2"/>
                </a:solidFill>
              </a:rPr>
              <a:t>Not necessarily, but they may be useful.  Programs may decide to have an agreement based on the activity and programs involved.  </a:t>
            </a:r>
          </a:p>
          <a:p>
            <a:pPr indent="-285750"/>
            <a:r>
              <a:rPr lang="en-US" sz="1900" b="1" dirty="0" smtClean="0">
                <a:solidFill>
                  <a:schemeClr val="tx2"/>
                </a:solidFill>
              </a:rPr>
              <a:t>Where can I get a copy of the guidelines?</a:t>
            </a:r>
          </a:p>
          <a:p>
            <a:pPr lvl="1"/>
            <a:r>
              <a:rPr lang="en-US" sz="1600" i="1" dirty="0" smtClean="0">
                <a:solidFill>
                  <a:schemeClr val="tx2"/>
                </a:solidFill>
              </a:rPr>
              <a:t>Download  a copy from the NCHHSTP website under PCSI </a:t>
            </a:r>
            <a:r>
              <a:rPr lang="en-US" sz="1600" i="1" dirty="0" smtClean="0">
                <a:solidFill>
                  <a:schemeClr val="tx2"/>
                </a:solidFill>
                <a:hlinkClick r:id="rId5"/>
              </a:rPr>
              <a:t>http</a:t>
            </a:r>
            <a:r>
              <a:rPr lang="en-US" sz="1600" i="1" dirty="0">
                <a:solidFill>
                  <a:schemeClr val="tx2"/>
                </a:solidFill>
                <a:hlinkClick r:id="rId5"/>
              </a:rPr>
              <a:t>://</a:t>
            </a:r>
            <a:r>
              <a:rPr lang="en-US" sz="1600" i="1" dirty="0" smtClean="0">
                <a:solidFill>
                  <a:schemeClr val="tx2"/>
                </a:solidFill>
                <a:hlinkClick r:id="rId5"/>
              </a:rPr>
              <a:t>www.cdc.gov/nchhstp/programintegration/docs/PCSIDataSecurityGuidelines.pdf</a:t>
            </a:r>
            <a:endParaRPr lang="en-US" sz="1600" i="1" dirty="0" smtClean="0">
              <a:solidFill>
                <a:schemeClr val="tx2"/>
              </a:solidFill>
            </a:endParaRPr>
          </a:p>
          <a:p>
            <a:pPr lvl="1"/>
            <a:r>
              <a:rPr lang="en-US" sz="1600" dirty="0" smtClean="0"/>
              <a:t>Other implementation tools will be added.  Post questions to </a:t>
            </a:r>
            <a:r>
              <a:rPr lang="en-US" sz="1600" dirty="0">
                <a:hlinkClick r:id="rId6"/>
              </a:rPr>
              <a:t>pcsi@cdc.gov</a:t>
            </a:r>
            <a:r>
              <a:rPr lang="en-US" sz="1600" dirty="0"/>
              <a:t> </a:t>
            </a:r>
            <a:r>
              <a:rPr lang="en-US" sz="1600" dirty="0" smtClean="0"/>
              <a:t>   </a:t>
            </a:r>
            <a:endParaRPr lang="en-US" sz="1600" dirty="0">
              <a:solidFill>
                <a:srgbClr val="00339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2.png"/>
          <p:cNvPicPr>
            <a:picLocks noChangeAspect="1"/>
          </p:cNvPicPr>
          <p:nvPr/>
        </p:nvPicPr>
        <p:blipFill>
          <a:blip r:embed="rId3" cstate="print"/>
          <a:stretch>
            <a:fillRect/>
          </a:stretch>
        </p:blipFill>
        <p:spPr>
          <a:xfrm>
            <a:off x="0" y="0"/>
            <a:ext cx="9144000" cy="6857999"/>
          </a:xfrm>
          <a:prstGeom prst="rect">
            <a:avLst/>
          </a:prstGeom>
        </p:spPr>
      </p:pic>
      <p:pic>
        <p:nvPicPr>
          <p:cNvPr id="7" name="Picture 6" descr="Picture1.png"/>
          <p:cNvPicPr>
            <a:picLocks noChangeAspect="1"/>
          </p:cNvPicPr>
          <p:nvPr/>
        </p:nvPicPr>
        <p:blipFill>
          <a:blip r:embed="rId4" cstate="print"/>
          <a:stretch>
            <a:fillRect/>
          </a:stretch>
        </p:blipFill>
        <p:spPr>
          <a:xfrm>
            <a:off x="0" y="0"/>
            <a:ext cx="9144000" cy="6857999"/>
          </a:xfrm>
          <a:prstGeom prst="rect">
            <a:avLst/>
          </a:prstGeom>
        </p:spPr>
      </p:pic>
      <p:sp>
        <p:nvSpPr>
          <p:cNvPr id="8" name="Title 7"/>
          <p:cNvSpPr>
            <a:spLocks noGrp="1"/>
          </p:cNvSpPr>
          <p:nvPr>
            <p:ph type="title"/>
          </p:nvPr>
        </p:nvSpPr>
        <p:spPr/>
        <p:txBody>
          <a:bodyPr>
            <a:noAutofit/>
          </a:bodyPr>
          <a:lstStyle/>
          <a:p>
            <a:r>
              <a:rPr lang="en-US" sz="3000" b="1" dirty="0" smtClean="0">
                <a:solidFill>
                  <a:srgbClr val="003399"/>
                </a:solidFill>
              </a:rPr>
              <a:t>Development of CDC Guidance and Program Standards for Security and Confidentiality </a:t>
            </a:r>
            <a:endParaRPr lang="en-US" sz="3000" dirty="0"/>
          </a:p>
        </p:txBody>
      </p:sp>
      <p:sp>
        <p:nvSpPr>
          <p:cNvPr id="9" name="Content Placeholder 8"/>
          <p:cNvSpPr>
            <a:spLocks noGrp="1"/>
          </p:cNvSpPr>
          <p:nvPr>
            <p:ph idx="1"/>
          </p:nvPr>
        </p:nvSpPr>
        <p:spPr/>
        <p:txBody>
          <a:bodyPr>
            <a:normAutofit fontScale="77500" lnSpcReduction="20000"/>
          </a:bodyPr>
          <a:lstStyle/>
          <a:p>
            <a:pPr>
              <a:spcAft>
                <a:spcPts val="600"/>
              </a:spcAft>
            </a:pPr>
            <a:r>
              <a:rPr lang="en-US" dirty="0" smtClean="0">
                <a:solidFill>
                  <a:srgbClr val="003399"/>
                </a:solidFill>
              </a:rPr>
              <a:t>In 1998, CDC established specific security and confidentiality guidelines for HIV surveillance programs in state and local health departments.</a:t>
            </a:r>
          </a:p>
          <a:p>
            <a:pPr>
              <a:spcAft>
                <a:spcPts val="600"/>
              </a:spcAft>
            </a:pPr>
            <a:r>
              <a:rPr lang="en-US" dirty="0" smtClean="0">
                <a:solidFill>
                  <a:srgbClr val="003399"/>
                </a:solidFill>
              </a:rPr>
              <a:t>In 2006, HIV surveillance guidelines were updated to better conform to new and evolving technology.</a:t>
            </a:r>
          </a:p>
          <a:p>
            <a:pPr>
              <a:spcAft>
                <a:spcPts val="600"/>
              </a:spcAft>
            </a:pPr>
            <a:r>
              <a:rPr lang="en-US" dirty="0" smtClean="0">
                <a:solidFill>
                  <a:srgbClr val="003399"/>
                </a:solidFill>
              </a:rPr>
              <a:t>In 2008, CDC published recommendations for programs providing partner services for HIV and STDs that included standards for record keeping, data collection, management, and security. </a:t>
            </a:r>
          </a:p>
          <a:p>
            <a:pPr>
              <a:spcAft>
                <a:spcPts val="600"/>
              </a:spcAft>
            </a:pPr>
            <a:r>
              <a:rPr lang="en-US" dirty="0" smtClean="0">
                <a:solidFill>
                  <a:srgbClr val="003399"/>
                </a:solidFill>
              </a:rPr>
              <a:t>In 2011, CDC published Security and Confidentiality Guidelines for HIV, Viral Hepatitis, Sexually Transmitted Disease, and Tuberculosis Programs.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2.png"/>
          <p:cNvPicPr>
            <a:picLocks noChangeAspect="1"/>
          </p:cNvPicPr>
          <p:nvPr/>
        </p:nvPicPr>
        <p:blipFill>
          <a:blip r:embed="rId3" cstate="print"/>
          <a:stretch>
            <a:fillRect/>
          </a:stretch>
        </p:blipFill>
        <p:spPr>
          <a:xfrm>
            <a:off x="-228600" y="1"/>
            <a:ext cx="9144000" cy="6857999"/>
          </a:xfrm>
          <a:prstGeom prst="rect">
            <a:avLst/>
          </a:prstGeom>
        </p:spPr>
      </p:pic>
      <p:pic>
        <p:nvPicPr>
          <p:cNvPr id="7" name="Picture 6" descr="Picture1.png"/>
          <p:cNvPicPr>
            <a:picLocks noChangeAspect="1"/>
          </p:cNvPicPr>
          <p:nvPr/>
        </p:nvPicPr>
        <p:blipFill>
          <a:blip r:embed="rId4" cstate="print"/>
          <a:stretch>
            <a:fillRect/>
          </a:stretch>
        </p:blipFill>
        <p:spPr>
          <a:xfrm>
            <a:off x="0" y="0"/>
            <a:ext cx="9144000" cy="6857999"/>
          </a:xfrm>
          <a:prstGeom prst="rect">
            <a:avLst/>
          </a:prstGeom>
        </p:spPr>
      </p:pic>
      <p:sp>
        <p:nvSpPr>
          <p:cNvPr id="8" name="Title 7"/>
          <p:cNvSpPr>
            <a:spLocks noGrp="1"/>
          </p:cNvSpPr>
          <p:nvPr>
            <p:ph type="title"/>
          </p:nvPr>
        </p:nvSpPr>
        <p:spPr/>
        <p:txBody>
          <a:bodyPr>
            <a:noAutofit/>
          </a:bodyPr>
          <a:lstStyle/>
          <a:p>
            <a:r>
              <a:rPr lang="en-US" sz="3000" b="1" dirty="0" smtClean="0">
                <a:solidFill>
                  <a:srgbClr val="003399"/>
                </a:solidFill>
              </a:rPr>
              <a:t/>
            </a:r>
            <a:br>
              <a:rPr lang="en-US" sz="3000" b="1" dirty="0" smtClean="0">
                <a:solidFill>
                  <a:srgbClr val="003399"/>
                </a:solidFill>
              </a:rPr>
            </a:br>
            <a:r>
              <a:rPr lang="en-US" sz="4000" b="1" dirty="0" smtClean="0">
                <a:solidFill>
                  <a:srgbClr val="003399"/>
                </a:solidFill>
              </a:rPr>
              <a:t>Need </a:t>
            </a:r>
            <a:endParaRPr lang="en-US" sz="4000" dirty="0"/>
          </a:p>
        </p:txBody>
      </p:sp>
      <p:sp>
        <p:nvSpPr>
          <p:cNvPr id="9" name="Content Placeholder 8"/>
          <p:cNvSpPr>
            <a:spLocks noGrp="1"/>
          </p:cNvSpPr>
          <p:nvPr>
            <p:ph idx="1"/>
          </p:nvPr>
        </p:nvSpPr>
        <p:spPr/>
        <p:txBody>
          <a:bodyPr>
            <a:normAutofit fontScale="92500"/>
          </a:bodyPr>
          <a:lstStyle/>
          <a:p>
            <a:r>
              <a:rPr lang="en-US" sz="3500" dirty="0" smtClean="0">
                <a:solidFill>
                  <a:srgbClr val="003399"/>
                </a:solidFill>
              </a:rPr>
              <a:t>Varied protections across programs and jurisdictions</a:t>
            </a:r>
          </a:p>
          <a:p>
            <a:r>
              <a:rPr lang="en-US" sz="3500" dirty="0" smtClean="0">
                <a:solidFill>
                  <a:srgbClr val="003399"/>
                </a:solidFill>
              </a:rPr>
              <a:t>Lack of uniform security protections cited as a barrier to sharing data</a:t>
            </a:r>
          </a:p>
          <a:p>
            <a:r>
              <a:rPr lang="en-US" sz="3500" dirty="0" smtClean="0">
                <a:solidFill>
                  <a:srgbClr val="003399"/>
                </a:solidFill>
              </a:rPr>
              <a:t>Increased need for accurate and timely data to respond to the National HIV/AIDS Strategy</a:t>
            </a:r>
          </a:p>
          <a:p>
            <a:r>
              <a:rPr lang="en-US" sz="3500" dirty="0" smtClean="0">
                <a:solidFill>
                  <a:srgbClr val="003399"/>
                </a:solidFill>
              </a:rPr>
              <a:t>Identified as Program Collaboration and Service Integration (PCSI) priority area</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icture2.png"/>
          <p:cNvPicPr>
            <a:picLocks noChangeAspect="1"/>
          </p:cNvPicPr>
          <p:nvPr/>
        </p:nvPicPr>
        <p:blipFill>
          <a:blip r:embed="rId3" cstate="print"/>
          <a:stretch>
            <a:fillRect/>
          </a:stretch>
        </p:blipFill>
        <p:spPr>
          <a:xfrm>
            <a:off x="0" y="0"/>
            <a:ext cx="9144000" cy="6857999"/>
          </a:xfrm>
          <a:prstGeom prst="rect">
            <a:avLst/>
          </a:prstGeom>
        </p:spPr>
      </p:pic>
      <p:pic>
        <p:nvPicPr>
          <p:cNvPr id="5" name="Picture 4" descr="Picture1.png"/>
          <p:cNvPicPr>
            <a:picLocks noChangeAspect="1"/>
          </p:cNvPicPr>
          <p:nvPr/>
        </p:nvPicPr>
        <p:blipFill>
          <a:blip r:embed="rId4" cstate="print"/>
          <a:stretch>
            <a:fillRect/>
          </a:stretch>
        </p:blipFill>
        <p:spPr>
          <a:xfrm>
            <a:off x="0" y="0"/>
            <a:ext cx="9144000" cy="6857999"/>
          </a:xfrm>
          <a:prstGeom prst="rect">
            <a:avLst/>
          </a:prstGeom>
        </p:spPr>
      </p:pic>
      <p:sp>
        <p:nvSpPr>
          <p:cNvPr id="6" name="Title 5"/>
          <p:cNvSpPr>
            <a:spLocks noGrp="1"/>
          </p:cNvSpPr>
          <p:nvPr>
            <p:ph type="title"/>
          </p:nvPr>
        </p:nvSpPr>
        <p:spPr/>
        <p:txBody>
          <a:bodyPr>
            <a:noAutofit/>
          </a:bodyPr>
          <a:lstStyle/>
          <a:p>
            <a:r>
              <a:rPr lang="en-US" sz="3200" b="1" dirty="0" smtClean="0">
                <a:solidFill>
                  <a:srgbClr val="003399"/>
                </a:solidFill>
              </a:rPr>
              <a:t>2011 NCHHSTP </a:t>
            </a:r>
            <a:br>
              <a:rPr lang="en-US" sz="3200" b="1" dirty="0" smtClean="0">
                <a:solidFill>
                  <a:srgbClr val="003399"/>
                </a:solidFill>
              </a:rPr>
            </a:br>
            <a:r>
              <a:rPr lang="en-US" sz="3200" b="1" dirty="0" smtClean="0">
                <a:solidFill>
                  <a:srgbClr val="003399"/>
                </a:solidFill>
              </a:rPr>
              <a:t>Data Security and Confidentiality Guidelines</a:t>
            </a:r>
            <a:endParaRPr lang="en-US" sz="3200" dirty="0"/>
          </a:p>
        </p:txBody>
      </p:sp>
      <p:sp>
        <p:nvSpPr>
          <p:cNvPr id="10" name="Content Placeholder 9"/>
          <p:cNvSpPr>
            <a:spLocks noGrp="1"/>
          </p:cNvSpPr>
          <p:nvPr>
            <p:ph idx="1"/>
          </p:nvPr>
        </p:nvSpPr>
        <p:spPr>
          <a:xfrm>
            <a:off x="457200" y="1600201"/>
            <a:ext cx="4267200" cy="4419600"/>
          </a:xfrm>
        </p:spPr>
        <p:txBody>
          <a:bodyPr>
            <a:normAutofit fontScale="70000" lnSpcReduction="20000"/>
          </a:bodyPr>
          <a:lstStyle/>
          <a:p>
            <a:pPr>
              <a:spcAft>
                <a:spcPts val="600"/>
              </a:spcAft>
            </a:pPr>
            <a:r>
              <a:rPr lang="en-US" dirty="0" smtClean="0">
                <a:solidFill>
                  <a:srgbClr val="003399"/>
                </a:solidFill>
              </a:rPr>
              <a:t>Establishes standards to ensure appropriate  collection, storage, sharing, and use of data across surveillance and program areas for NCHHSTP</a:t>
            </a:r>
          </a:p>
          <a:p>
            <a:pPr>
              <a:spcAft>
                <a:spcPts val="600"/>
              </a:spcAft>
            </a:pPr>
            <a:r>
              <a:rPr lang="en-US" dirty="0" smtClean="0">
                <a:solidFill>
                  <a:srgbClr val="003399"/>
                </a:solidFill>
              </a:rPr>
              <a:t>Replaces previous guidelines for HIV surveillance programs and establish standards for Viral Hepatitis, STD and TB programs </a:t>
            </a:r>
          </a:p>
          <a:p>
            <a:pPr>
              <a:spcAft>
                <a:spcPts val="600"/>
              </a:spcAft>
            </a:pPr>
            <a:r>
              <a:rPr lang="en-US" dirty="0" smtClean="0">
                <a:solidFill>
                  <a:srgbClr val="003399"/>
                </a:solidFill>
              </a:rPr>
              <a:t>Implementation of common standards across programs will allow for increased use of HIV surveillance data for public health action </a:t>
            </a:r>
          </a:p>
          <a:p>
            <a:endParaRPr lang="en-US" dirty="0"/>
          </a:p>
        </p:txBody>
      </p:sp>
      <p:pic>
        <p:nvPicPr>
          <p:cNvPr id="8" name="Picture 2"/>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333999" y="1683756"/>
            <a:ext cx="3242187" cy="3996184"/>
          </a:xfrm>
          <a:prstGeom prst="rect">
            <a:avLst/>
          </a:prstGeom>
          <a:noFill/>
          <a:ln w="9525">
            <a:noFill/>
            <a:miter lim="800000"/>
            <a:headEnd/>
            <a:tailEnd/>
          </a:ln>
          <a:scene3d>
            <a:camera prst="orthographicFront"/>
            <a:lightRig rig="threePt" dir="t"/>
          </a:scene3d>
          <a:sp3d>
            <a:bevelT/>
          </a:sp3d>
        </p:spPr>
      </p:pic>
      <p:sp>
        <p:nvSpPr>
          <p:cNvPr id="2" name="TextBox 1"/>
          <p:cNvSpPr txBox="1"/>
          <p:nvPr/>
        </p:nvSpPr>
        <p:spPr>
          <a:xfrm>
            <a:off x="762000" y="5796707"/>
            <a:ext cx="7814186" cy="1015663"/>
          </a:xfrm>
          <a:prstGeom prst="rect">
            <a:avLst/>
          </a:prstGeom>
          <a:noFill/>
        </p:spPr>
        <p:txBody>
          <a:bodyPr wrap="square" rtlCol="0">
            <a:spAutoFit/>
          </a:bodyPr>
          <a:lstStyle/>
          <a:p>
            <a:pPr marL="0" lvl="1"/>
            <a:r>
              <a:rPr lang="en-US" sz="2000" i="1" dirty="0" smtClean="0">
                <a:solidFill>
                  <a:schemeClr val="tx2"/>
                </a:solidFill>
                <a:hlinkClick r:id="rId6"/>
              </a:rPr>
              <a:t>http</a:t>
            </a:r>
            <a:r>
              <a:rPr lang="en-US" sz="2000" i="1" dirty="0">
                <a:solidFill>
                  <a:schemeClr val="tx2"/>
                </a:solidFill>
                <a:hlinkClick r:id="rId6"/>
              </a:rPr>
              <a:t>://www.cdc.gov/nchhstp/programintegration/docs/PCSIDataSecurityGuidelines.pdf</a:t>
            </a:r>
            <a:endParaRPr lang="en-US" sz="2000" i="1" dirty="0">
              <a:solidFill>
                <a:schemeClr val="tx2"/>
              </a:solidFill>
            </a:endParaRPr>
          </a:p>
          <a:p>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1.png"/>
          <p:cNvPicPr>
            <a:picLocks noChangeAspect="1"/>
          </p:cNvPicPr>
          <p:nvPr/>
        </p:nvPicPr>
        <p:blipFill>
          <a:blip r:embed="rId3" cstate="print"/>
          <a:stretch>
            <a:fillRect/>
          </a:stretch>
        </p:blipFill>
        <p:spPr>
          <a:xfrm>
            <a:off x="0" y="0"/>
            <a:ext cx="9144000" cy="6857999"/>
          </a:xfrm>
          <a:prstGeom prst="rect">
            <a:avLst/>
          </a:prstGeom>
        </p:spPr>
      </p:pic>
      <p:pic>
        <p:nvPicPr>
          <p:cNvPr id="5" name="Picture 4" descr="Picture2.png"/>
          <p:cNvPicPr>
            <a:picLocks noChangeAspect="1"/>
          </p:cNvPicPr>
          <p:nvPr/>
        </p:nvPicPr>
        <p:blipFill>
          <a:blip r:embed="rId4" cstate="print"/>
          <a:stretch>
            <a:fillRect/>
          </a:stretch>
        </p:blipFill>
        <p:spPr>
          <a:xfrm>
            <a:off x="0" y="0"/>
            <a:ext cx="9144000" cy="6857999"/>
          </a:xfrm>
          <a:prstGeom prst="rect">
            <a:avLst/>
          </a:prstGeom>
        </p:spPr>
      </p:pic>
      <p:sp>
        <p:nvSpPr>
          <p:cNvPr id="11" name="TextBox 10"/>
          <p:cNvSpPr txBox="1"/>
          <p:nvPr/>
        </p:nvSpPr>
        <p:spPr>
          <a:xfrm>
            <a:off x="304800" y="1676400"/>
            <a:ext cx="8305800" cy="1261884"/>
          </a:xfrm>
          <a:prstGeom prst="rect">
            <a:avLst/>
          </a:prstGeom>
          <a:noFill/>
        </p:spPr>
        <p:txBody>
          <a:bodyPr wrap="square" rtlCol="0">
            <a:spAutoFit/>
          </a:bodyPr>
          <a:lstStyle/>
          <a:p>
            <a:pPr lvl="0" algn="ctr">
              <a:buFont typeface="Arial" pitchFamily="34" charset="0"/>
              <a:buChar char="•"/>
            </a:pPr>
            <a:endParaRPr lang="en-US" sz="2400" dirty="0" smtClean="0">
              <a:solidFill>
                <a:srgbClr val="003399"/>
              </a:solidFill>
            </a:endParaRPr>
          </a:p>
          <a:p>
            <a:pPr lvl="0" algn="ctr"/>
            <a:endParaRPr lang="en-US" sz="2400" dirty="0" smtClean="0">
              <a:solidFill>
                <a:srgbClr val="003399"/>
              </a:solidFill>
            </a:endParaRPr>
          </a:p>
          <a:p>
            <a:endParaRPr lang="en-US" sz="2800" dirty="0">
              <a:solidFill>
                <a:srgbClr val="003399"/>
              </a:solidFill>
            </a:endParaRPr>
          </a:p>
        </p:txBody>
      </p:sp>
      <p:pic>
        <p:nvPicPr>
          <p:cNvPr id="6" name="Picture 5" descr="Picture1.png"/>
          <p:cNvPicPr>
            <a:picLocks noChangeAspect="1"/>
          </p:cNvPicPr>
          <p:nvPr/>
        </p:nvPicPr>
        <p:blipFill>
          <a:blip r:embed="rId3" cstate="print"/>
          <a:stretch>
            <a:fillRect/>
          </a:stretch>
        </p:blipFill>
        <p:spPr>
          <a:xfrm>
            <a:off x="0" y="0"/>
            <a:ext cx="9144000" cy="6857999"/>
          </a:xfrm>
          <a:prstGeom prst="rect">
            <a:avLst/>
          </a:prstGeom>
        </p:spPr>
      </p:pic>
      <p:sp>
        <p:nvSpPr>
          <p:cNvPr id="7" name="Title 6"/>
          <p:cNvSpPr>
            <a:spLocks noGrp="1"/>
          </p:cNvSpPr>
          <p:nvPr>
            <p:ph type="title"/>
          </p:nvPr>
        </p:nvSpPr>
        <p:spPr>
          <a:xfrm>
            <a:off x="457200" y="274638"/>
            <a:ext cx="8229600" cy="1401762"/>
          </a:xfrm>
        </p:spPr>
        <p:txBody>
          <a:bodyPr>
            <a:normAutofit fontScale="90000"/>
          </a:bodyPr>
          <a:lstStyle/>
          <a:p>
            <a:r>
              <a:rPr lang="en-US" b="1" dirty="0" smtClean="0">
                <a:solidFill>
                  <a:srgbClr val="003399"/>
                </a:solidFill>
              </a:rPr>
              <a:t/>
            </a:r>
            <a:br>
              <a:rPr lang="en-US" b="1" dirty="0" smtClean="0">
                <a:solidFill>
                  <a:srgbClr val="003399"/>
                </a:solidFill>
              </a:rPr>
            </a:br>
            <a:r>
              <a:rPr lang="en-US" b="1" dirty="0" smtClean="0">
                <a:solidFill>
                  <a:srgbClr val="003399"/>
                </a:solidFill>
              </a:rPr>
              <a:t>Scope</a:t>
            </a:r>
            <a:br>
              <a:rPr lang="en-US" b="1" dirty="0" smtClean="0">
                <a:solidFill>
                  <a:srgbClr val="003399"/>
                </a:solidFill>
              </a:rPr>
            </a:br>
            <a:endParaRPr lang="en-US" dirty="0"/>
          </a:p>
        </p:txBody>
      </p:sp>
      <p:sp>
        <p:nvSpPr>
          <p:cNvPr id="9" name="Content Placeholder 8"/>
          <p:cNvSpPr>
            <a:spLocks noGrp="1"/>
          </p:cNvSpPr>
          <p:nvPr>
            <p:ph idx="1"/>
          </p:nvPr>
        </p:nvSpPr>
        <p:spPr/>
        <p:txBody>
          <a:bodyPr>
            <a:normAutofit lnSpcReduction="10000"/>
          </a:bodyPr>
          <a:lstStyle/>
          <a:p>
            <a:r>
              <a:rPr lang="en-US" sz="3000" dirty="0">
                <a:solidFill>
                  <a:srgbClr val="003399"/>
                </a:solidFill>
              </a:rPr>
              <a:t>Applicable to CDC-NCHHSTP funded programs and their contractors. </a:t>
            </a:r>
          </a:p>
          <a:p>
            <a:r>
              <a:rPr lang="en-US" sz="3000" dirty="0" smtClean="0">
                <a:solidFill>
                  <a:srgbClr val="003399"/>
                </a:solidFill>
              </a:rPr>
              <a:t>Programs required to develop and maintain written policies and standard operating procedures.</a:t>
            </a:r>
          </a:p>
          <a:p>
            <a:pPr lvl="0"/>
            <a:r>
              <a:rPr lang="en-US" sz="3000" dirty="0" smtClean="0">
                <a:solidFill>
                  <a:srgbClr val="003399"/>
                </a:solidFill>
              </a:rPr>
              <a:t>To facilitate data sharing, the guidelines cover both use of identifiable and non-identifiable surveillance data.</a:t>
            </a:r>
          </a:p>
          <a:p>
            <a:pPr lvl="0"/>
            <a:r>
              <a:rPr lang="en-US" sz="3000" dirty="0" smtClean="0">
                <a:solidFill>
                  <a:srgbClr val="003399"/>
                </a:solidFill>
              </a:rPr>
              <a:t>Programs will certify annually to meet these standards.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cture2.png"/>
          <p:cNvPicPr>
            <a:picLocks noChangeAspect="1"/>
          </p:cNvPicPr>
          <p:nvPr/>
        </p:nvPicPr>
        <p:blipFill>
          <a:blip r:embed="rId3" cstate="print"/>
          <a:stretch>
            <a:fillRect/>
          </a:stretch>
        </p:blipFill>
        <p:spPr>
          <a:xfrm>
            <a:off x="0" y="0"/>
            <a:ext cx="9144000" cy="6857999"/>
          </a:xfrm>
          <a:prstGeom prst="rect">
            <a:avLst/>
          </a:prstGeom>
        </p:spPr>
      </p:pic>
      <p:pic>
        <p:nvPicPr>
          <p:cNvPr id="9" name="Picture 8" descr="Picture1.png"/>
          <p:cNvPicPr>
            <a:picLocks noChangeAspect="1"/>
          </p:cNvPicPr>
          <p:nvPr/>
        </p:nvPicPr>
        <p:blipFill>
          <a:blip r:embed="rId4" cstate="print"/>
          <a:stretch>
            <a:fillRect/>
          </a:stretch>
        </p:blipFill>
        <p:spPr>
          <a:xfrm>
            <a:off x="0" y="0"/>
            <a:ext cx="9144000" cy="6857999"/>
          </a:xfrm>
          <a:prstGeom prst="rect">
            <a:avLst/>
          </a:prstGeom>
        </p:spPr>
      </p:pic>
      <p:sp>
        <p:nvSpPr>
          <p:cNvPr id="10" name="Title 9"/>
          <p:cNvSpPr>
            <a:spLocks noGrp="1"/>
          </p:cNvSpPr>
          <p:nvPr>
            <p:ph type="title"/>
          </p:nvPr>
        </p:nvSpPr>
        <p:spPr/>
        <p:txBody>
          <a:bodyPr>
            <a:noAutofit/>
          </a:bodyPr>
          <a:lstStyle/>
          <a:p>
            <a:r>
              <a:rPr lang="en-US" sz="2800" b="1" dirty="0" smtClean="0">
                <a:solidFill>
                  <a:srgbClr val="003399"/>
                </a:solidFill>
              </a:rPr>
              <a:t>NCHHSTP Data Security and Confidentiality Guidelines </a:t>
            </a:r>
            <a:br>
              <a:rPr lang="en-US" sz="2800" b="1" dirty="0" smtClean="0">
                <a:solidFill>
                  <a:srgbClr val="003399"/>
                </a:solidFill>
              </a:rPr>
            </a:br>
            <a:r>
              <a:rPr lang="en-US" sz="2800" b="1" dirty="0" smtClean="0">
                <a:solidFill>
                  <a:srgbClr val="003399"/>
                </a:solidFill>
              </a:rPr>
              <a:t>Content</a:t>
            </a:r>
            <a:endParaRPr lang="en-US" sz="2800" dirty="0"/>
          </a:p>
        </p:txBody>
      </p:sp>
      <p:sp>
        <p:nvSpPr>
          <p:cNvPr id="11" name="Content Placeholder 10"/>
          <p:cNvSpPr>
            <a:spLocks noGrp="1"/>
          </p:cNvSpPr>
          <p:nvPr>
            <p:ph idx="1"/>
          </p:nvPr>
        </p:nvSpPr>
        <p:spPr/>
        <p:txBody>
          <a:bodyPr>
            <a:normAutofit fontScale="70000" lnSpcReduction="20000"/>
          </a:bodyPr>
          <a:lstStyle/>
          <a:p>
            <a:r>
              <a:rPr lang="en-US" sz="2800" dirty="0" smtClean="0">
                <a:solidFill>
                  <a:srgbClr val="003399"/>
                </a:solidFill>
              </a:rPr>
              <a:t>10 Guiding Principles</a:t>
            </a:r>
          </a:p>
          <a:p>
            <a:r>
              <a:rPr lang="en-US" sz="2800" dirty="0" smtClean="0">
                <a:solidFill>
                  <a:srgbClr val="003399"/>
                </a:solidFill>
              </a:rPr>
              <a:t>Standards</a:t>
            </a:r>
          </a:p>
          <a:p>
            <a:pPr lvl="1"/>
            <a:r>
              <a:rPr lang="en-US" dirty="0" smtClean="0">
                <a:solidFill>
                  <a:srgbClr val="003399"/>
                </a:solidFill>
              </a:rPr>
              <a:t>Program Policies and Responsibilities</a:t>
            </a:r>
          </a:p>
          <a:p>
            <a:pPr lvl="1"/>
            <a:r>
              <a:rPr lang="en-US" dirty="0" smtClean="0">
                <a:solidFill>
                  <a:srgbClr val="003399"/>
                </a:solidFill>
              </a:rPr>
              <a:t>Data Collection and Use</a:t>
            </a:r>
          </a:p>
          <a:p>
            <a:pPr lvl="1"/>
            <a:r>
              <a:rPr lang="en-US" dirty="0" smtClean="0">
                <a:solidFill>
                  <a:srgbClr val="003399"/>
                </a:solidFill>
              </a:rPr>
              <a:t>Data Sharing and Release</a:t>
            </a:r>
          </a:p>
          <a:p>
            <a:pPr lvl="1"/>
            <a:r>
              <a:rPr lang="en-US" dirty="0" smtClean="0">
                <a:solidFill>
                  <a:srgbClr val="003399"/>
                </a:solidFill>
              </a:rPr>
              <a:t>Physical Security</a:t>
            </a:r>
          </a:p>
          <a:p>
            <a:pPr lvl="1"/>
            <a:r>
              <a:rPr lang="en-US" dirty="0" smtClean="0">
                <a:solidFill>
                  <a:srgbClr val="003399"/>
                </a:solidFill>
              </a:rPr>
              <a:t>Electronic Data Security</a:t>
            </a:r>
          </a:p>
          <a:p>
            <a:r>
              <a:rPr lang="en-US" sz="2800" dirty="0" smtClean="0">
                <a:solidFill>
                  <a:srgbClr val="003399"/>
                </a:solidFill>
              </a:rPr>
              <a:t>Conducting Initial and Periodic Assessments</a:t>
            </a:r>
          </a:p>
          <a:p>
            <a:r>
              <a:rPr lang="en-US" sz="2800" dirty="0" smtClean="0">
                <a:solidFill>
                  <a:srgbClr val="003399"/>
                </a:solidFill>
              </a:rPr>
              <a:t>Outline for Data Sharing Plans</a:t>
            </a:r>
          </a:p>
          <a:p>
            <a:r>
              <a:rPr lang="en-US" sz="2800" dirty="0" smtClean="0">
                <a:solidFill>
                  <a:srgbClr val="003399"/>
                </a:solidFill>
              </a:rPr>
              <a:t>Appendices</a:t>
            </a:r>
          </a:p>
          <a:p>
            <a:pPr lvl="1"/>
            <a:r>
              <a:rPr lang="en-US" sz="2400" dirty="0" smtClean="0">
                <a:solidFill>
                  <a:srgbClr val="003399"/>
                </a:solidFill>
              </a:rPr>
              <a:t>Fax</a:t>
            </a:r>
          </a:p>
          <a:p>
            <a:pPr lvl="1"/>
            <a:r>
              <a:rPr lang="en-US" sz="2400" dirty="0" smtClean="0">
                <a:solidFill>
                  <a:srgbClr val="003399"/>
                </a:solidFill>
              </a:rPr>
              <a:t>Non-traditional work settings</a:t>
            </a:r>
          </a:p>
          <a:p>
            <a:pPr lvl="1"/>
            <a:r>
              <a:rPr lang="en-US" sz="2400" dirty="0" smtClean="0">
                <a:solidFill>
                  <a:srgbClr val="003399"/>
                </a:solidFill>
              </a:rPr>
              <a:t>Partner Services</a:t>
            </a:r>
          </a:p>
          <a:p>
            <a:pPr lvl="1"/>
            <a:r>
              <a:rPr lang="en-US" sz="2400" dirty="0" smtClean="0">
                <a:solidFill>
                  <a:srgbClr val="003399"/>
                </a:solidFill>
              </a:rPr>
              <a:t>Certification materials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1.png"/>
          <p:cNvPicPr>
            <a:picLocks noChangeAspect="1"/>
          </p:cNvPicPr>
          <p:nvPr/>
        </p:nvPicPr>
        <p:blipFill>
          <a:blip r:embed="rId3" cstate="print"/>
          <a:stretch>
            <a:fillRect/>
          </a:stretch>
        </p:blipFill>
        <p:spPr>
          <a:xfrm>
            <a:off x="0" y="0"/>
            <a:ext cx="9144000" cy="6857999"/>
          </a:xfrm>
          <a:prstGeom prst="rect">
            <a:avLst/>
          </a:prstGeom>
        </p:spPr>
      </p:pic>
      <p:pic>
        <p:nvPicPr>
          <p:cNvPr id="5" name="Picture 4" descr="Picture2.png"/>
          <p:cNvPicPr>
            <a:picLocks noChangeAspect="1"/>
          </p:cNvPicPr>
          <p:nvPr/>
        </p:nvPicPr>
        <p:blipFill>
          <a:blip r:embed="rId4" cstate="print"/>
          <a:stretch>
            <a:fillRect/>
          </a:stretch>
        </p:blipFill>
        <p:spPr>
          <a:xfrm>
            <a:off x="0" y="0"/>
            <a:ext cx="9144000" cy="6857999"/>
          </a:xfrm>
          <a:prstGeom prst="rect">
            <a:avLst/>
          </a:prstGeom>
        </p:spPr>
      </p:pic>
      <p:pic>
        <p:nvPicPr>
          <p:cNvPr id="9" name="Picture 8" descr="Picture1.png"/>
          <p:cNvPicPr>
            <a:picLocks noChangeAspect="1"/>
          </p:cNvPicPr>
          <p:nvPr/>
        </p:nvPicPr>
        <p:blipFill>
          <a:blip r:embed="rId3" cstate="print"/>
          <a:stretch>
            <a:fillRect/>
          </a:stretch>
        </p:blipFill>
        <p:spPr>
          <a:xfrm>
            <a:off x="0" y="0"/>
            <a:ext cx="9144000" cy="6857999"/>
          </a:xfrm>
          <a:prstGeom prst="rect">
            <a:avLst/>
          </a:prstGeom>
        </p:spPr>
      </p:pic>
      <p:sp>
        <p:nvSpPr>
          <p:cNvPr id="10" name="Title 9"/>
          <p:cNvSpPr>
            <a:spLocks noGrp="1"/>
          </p:cNvSpPr>
          <p:nvPr>
            <p:ph type="title"/>
          </p:nvPr>
        </p:nvSpPr>
        <p:spPr/>
        <p:txBody>
          <a:bodyPr>
            <a:noAutofit/>
          </a:bodyPr>
          <a:lstStyle/>
          <a:p>
            <a:r>
              <a:rPr lang="en-US" sz="3600" b="1" dirty="0" smtClean="0">
                <a:solidFill>
                  <a:srgbClr val="003399"/>
                </a:solidFill>
              </a:rPr>
              <a:t>Ten Guiding Principles for the Collection, Storage, Use, and Sharing of Data </a:t>
            </a:r>
            <a:endParaRPr lang="en-US" sz="3600" dirty="0">
              <a:solidFill>
                <a:srgbClr val="003399"/>
              </a:solidFill>
            </a:endParaRPr>
          </a:p>
        </p:txBody>
      </p:sp>
      <p:sp>
        <p:nvSpPr>
          <p:cNvPr id="11" name="Content Placeholder 10"/>
          <p:cNvSpPr>
            <a:spLocks noGrp="1"/>
          </p:cNvSpPr>
          <p:nvPr>
            <p:ph idx="1"/>
          </p:nvPr>
        </p:nvSpPr>
        <p:spPr/>
        <p:txBody>
          <a:bodyPr>
            <a:normAutofit fontScale="92500"/>
          </a:bodyPr>
          <a:lstStyle/>
          <a:p>
            <a:pPr marL="514350" indent="-514350">
              <a:buFont typeface="Times New Roman" pitchFamily="18" charset="0"/>
              <a:buAutoNum type="arabicPeriod"/>
            </a:pPr>
            <a:r>
              <a:rPr lang="en-US" sz="2800" dirty="0" smtClean="0">
                <a:solidFill>
                  <a:srgbClr val="003399"/>
                </a:solidFill>
              </a:rPr>
              <a:t>Collect, share, and use data for legitimate public health purposes.  </a:t>
            </a:r>
          </a:p>
          <a:p>
            <a:pPr marL="514350" indent="-514350">
              <a:buFont typeface="Times New Roman" pitchFamily="18" charset="0"/>
              <a:buAutoNum type="arabicPeriod"/>
            </a:pPr>
            <a:r>
              <a:rPr lang="en-US" sz="2800" dirty="0" smtClean="0">
                <a:solidFill>
                  <a:srgbClr val="003399"/>
                </a:solidFill>
              </a:rPr>
              <a:t>Collect, share, and use the minimum amount of identifiable information necessary.   </a:t>
            </a:r>
          </a:p>
          <a:p>
            <a:pPr marL="514350" indent="-514350">
              <a:buFont typeface="Times New Roman" pitchFamily="18" charset="0"/>
              <a:buAutoNum type="arabicPeriod"/>
            </a:pPr>
            <a:r>
              <a:rPr lang="en-US" sz="2800" dirty="0" smtClean="0">
                <a:solidFill>
                  <a:srgbClr val="003399"/>
                </a:solidFill>
              </a:rPr>
              <a:t>Establish policies that protect the privacy and security of personally identifiable data. </a:t>
            </a:r>
          </a:p>
          <a:p>
            <a:pPr marL="514350" indent="-514350">
              <a:buFont typeface="Times New Roman" pitchFamily="18" charset="0"/>
              <a:buAutoNum type="arabicPeriod"/>
            </a:pPr>
            <a:r>
              <a:rPr lang="en-US" sz="2800" dirty="0" smtClean="0">
                <a:solidFill>
                  <a:srgbClr val="003399"/>
                </a:solidFill>
              </a:rPr>
              <a:t>Policies should reflect respect for the rights of individuals and community groups and and minimize undue burden. </a:t>
            </a:r>
          </a:p>
          <a:p>
            <a:pPr marL="514350" indent="-514350">
              <a:buFont typeface="Times New Roman" pitchFamily="18" charset="0"/>
              <a:buAutoNum type="arabicPeriod"/>
            </a:pPr>
            <a:r>
              <a:rPr lang="en-US" sz="2800" dirty="0" smtClean="0">
                <a:solidFill>
                  <a:srgbClr val="003399"/>
                </a:solidFill>
              </a:rPr>
              <a:t>Establish policies and procedures to ensure data quality.</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icture1.png"/>
          <p:cNvPicPr>
            <a:picLocks noChangeAspect="1"/>
          </p:cNvPicPr>
          <p:nvPr/>
        </p:nvPicPr>
        <p:blipFill>
          <a:blip r:embed="rId3" cstate="print"/>
          <a:stretch>
            <a:fillRect/>
          </a:stretch>
        </p:blipFill>
        <p:spPr>
          <a:xfrm>
            <a:off x="0" y="0"/>
            <a:ext cx="9144000" cy="6857999"/>
          </a:xfrm>
          <a:prstGeom prst="rect">
            <a:avLst/>
          </a:prstGeom>
        </p:spPr>
      </p:pic>
      <p:sp>
        <p:nvSpPr>
          <p:cNvPr id="9" name="Title 8"/>
          <p:cNvSpPr>
            <a:spLocks noGrp="1"/>
          </p:cNvSpPr>
          <p:nvPr>
            <p:ph type="title"/>
          </p:nvPr>
        </p:nvSpPr>
        <p:spPr/>
        <p:txBody>
          <a:bodyPr>
            <a:noAutofit/>
          </a:bodyPr>
          <a:lstStyle/>
          <a:p>
            <a:r>
              <a:rPr lang="en-US" sz="3600" b="1" dirty="0" smtClean="0">
                <a:solidFill>
                  <a:srgbClr val="003399"/>
                </a:solidFill>
              </a:rPr>
              <a:t>Ten Guiding Principles </a:t>
            </a:r>
            <a:br>
              <a:rPr lang="en-US" sz="3600" b="1" dirty="0" smtClean="0">
                <a:solidFill>
                  <a:srgbClr val="003399"/>
                </a:solidFill>
              </a:rPr>
            </a:br>
            <a:r>
              <a:rPr lang="en-US" sz="3600" b="1" dirty="0" smtClean="0">
                <a:solidFill>
                  <a:srgbClr val="003399"/>
                </a:solidFill>
              </a:rPr>
              <a:t>(continued)</a:t>
            </a:r>
            <a:endParaRPr lang="en-US" sz="3600" dirty="0"/>
          </a:p>
        </p:txBody>
      </p:sp>
      <p:sp>
        <p:nvSpPr>
          <p:cNvPr id="10" name="Content Placeholder 9"/>
          <p:cNvSpPr>
            <a:spLocks noGrp="1"/>
          </p:cNvSpPr>
          <p:nvPr>
            <p:ph idx="1"/>
          </p:nvPr>
        </p:nvSpPr>
        <p:spPr/>
        <p:txBody>
          <a:bodyPr>
            <a:normAutofit fontScale="92500" lnSpcReduction="20000"/>
          </a:bodyPr>
          <a:lstStyle/>
          <a:p>
            <a:pPr marL="514350" indent="-514350">
              <a:buFont typeface="+mj-lt"/>
              <a:buAutoNum type="arabicPeriod" startAt="6"/>
              <a:defRPr/>
            </a:pPr>
            <a:r>
              <a:rPr lang="en-US" sz="2800" dirty="0" smtClean="0">
                <a:solidFill>
                  <a:srgbClr val="003399"/>
                </a:solidFill>
              </a:rPr>
              <a:t>Disseminate  summary data as to relevant stakeholders in a timely manner. </a:t>
            </a:r>
          </a:p>
          <a:p>
            <a:pPr marL="514350" indent="-514350">
              <a:buFont typeface="+mj-lt"/>
              <a:buAutoNum type="arabicPeriod" startAt="6"/>
              <a:defRPr/>
            </a:pPr>
            <a:r>
              <a:rPr lang="en-US" sz="2800" dirty="0" smtClean="0">
                <a:solidFill>
                  <a:srgbClr val="003399"/>
                </a:solidFill>
              </a:rPr>
              <a:t>Programs should share data for legitimate public health purposes and may use data use agreements to facilitate sharing data. </a:t>
            </a:r>
          </a:p>
          <a:p>
            <a:pPr marL="514350" indent="-514350">
              <a:buFont typeface="+mj-lt"/>
              <a:buAutoNum type="arabicPeriod" startAt="6"/>
              <a:defRPr/>
            </a:pPr>
            <a:r>
              <a:rPr lang="en-US" sz="2800" dirty="0" smtClean="0">
                <a:solidFill>
                  <a:srgbClr val="003399"/>
                </a:solidFill>
              </a:rPr>
              <a:t>Ensure that public health data are maintained in a secure environment and transmitted through secure methods.   </a:t>
            </a:r>
          </a:p>
          <a:p>
            <a:pPr marL="514350" indent="-514350">
              <a:buFont typeface="+mj-lt"/>
              <a:buAutoNum type="arabicPeriod" startAt="6"/>
              <a:defRPr/>
            </a:pPr>
            <a:r>
              <a:rPr lang="en-US" sz="2800" dirty="0" smtClean="0">
                <a:solidFill>
                  <a:srgbClr val="003399"/>
                </a:solidFill>
              </a:rPr>
              <a:t>Minimize the number of individuals and entities granted access to identifiable data. </a:t>
            </a:r>
          </a:p>
          <a:p>
            <a:pPr marL="514350" indent="-514350">
              <a:buFont typeface="+mj-lt"/>
              <a:buAutoNum type="arabicPeriod" startAt="6"/>
              <a:defRPr/>
            </a:pPr>
            <a:r>
              <a:rPr lang="en-US" sz="2800" dirty="0" smtClean="0">
                <a:solidFill>
                  <a:srgbClr val="003399"/>
                </a:solidFill>
              </a:rPr>
              <a:t>Provide active, responsible stewardship of public health data. </a:t>
            </a:r>
          </a:p>
          <a:p>
            <a:endParaRPr lang="en-US" dirty="0"/>
          </a:p>
        </p:txBody>
      </p:sp>
      <p:sp>
        <p:nvSpPr>
          <p:cNvPr id="11" name="TextBox 10"/>
          <p:cNvSpPr txBox="1"/>
          <p:nvPr/>
        </p:nvSpPr>
        <p:spPr>
          <a:xfrm>
            <a:off x="4267200" y="6096000"/>
            <a:ext cx="4495800" cy="307777"/>
          </a:xfrm>
          <a:prstGeom prst="rect">
            <a:avLst/>
          </a:prstGeom>
          <a:noFill/>
        </p:spPr>
        <p:txBody>
          <a:bodyPr wrap="square" rtlCol="0">
            <a:spAutoFit/>
          </a:bodyPr>
          <a:lstStyle/>
          <a:p>
            <a:pPr marL="0" lvl="1"/>
            <a:r>
              <a:rPr lang="en-US" sz="1400" dirty="0" smtClean="0">
                <a:solidFill>
                  <a:schemeClr val="bg1"/>
                </a:solidFill>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cture1.png"/>
          <p:cNvPicPr>
            <a:picLocks noChangeAspect="1"/>
          </p:cNvPicPr>
          <p:nvPr/>
        </p:nvPicPr>
        <p:blipFill>
          <a:blip r:embed="rId3" cstate="print"/>
          <a:stretch>
            <a:fillRect/>
          </a:stretch>
        </p:blipFill>
        <p:spPr>
          <a:xfrm>
            <a:off x="0" y="0"/>
            <a:ext cx="9144000" cy="6857999"/>
          </a:xfrm>
          <a:prstGeom prst="rect">
            <a:avLst/>
          </a:prstGeom>
        </p:spPr>
      </p:pic>
      <p:sp>
        <p:nvSpPr>
          <p:cNvPr id="6" name="Title 5"/>
          <p:cNvSpPr>
            <a:spLocks noGrp="1"/>
          </p:cNvSpPr>
          <p:nvPr>
            <p:ph type="title"/>
          </p:nvPr>
        </p:nvSpPr>
        <p:spPr/>
        <p:txBody>
          <a:bodyPr/>
          <a:lstStyle/>
          <a:p>
            <a:r>
              <a:rPr lang="en-US" b="1" dirty="0" smtClean="0">
                <a:solidFill>
                  <a:srgbClr val="003399"/>
                </a:solidFill>
              </a:rPr>
              <a:t>Initial Assessments</a:t>
            </a:r>
            <a:endParaRPr lang="en-US" dirty="0"/>
          </a:p>
        </p:txBody>
      </p:sp>
      <p:sp>
        <p:nvSpPr>
          <p:cNvPr id="7" name="Content Placeholder 6"/>
          <p:cNvSpPr>
            <a:spLocks noGrp="1"/>
          </p:cNvSpPr>
          <p:nvPr>
            <p:ph idx="1"/>
          </p:nvPr>
        </p:nvSpPr>
        <p:spPr>
          <a:xfrm>
            <a:off x="304800" y="1600200"/>
            <a:ext cx="8382000" cy="4830763"/>
          </a:xfrm>
        </p:spPr>
        <p:txBody>
          <a:bodyPr>
            <a:normAutofit lnSpcReduction="10000"/>
          </a:bodyPr>
          <a:lstStyle/>
          <a:p>
            <a:r>
              <a:rPr lang="en-US" sz="2400" dirty="0" smtClean="0">
                <a:solidFill>
                  <a:srgbClr val="003399"/>
                </a:solidFill>
              </a:rPr>
              <a:t>A baseline review of current policies and procedures to identify gaps and barriers.</a:t>
            </a:r>
          </a:p>
          <a:p>
            <a:r>
              <a:rPr lang="en-US" sz="2200" dirty="0" smtClean="0">
                <a:solidFill>
                  <a:srgbClr val="003399"/>
                </a:solidFill>
              </a:rPr>
              <a:t>Steps:</a:t>
            </a:r>
          </a:p>
          <a:p>
            <a:pPr lvl="1"/>
            <a:r>
              <a:rPr lang="en-US" sz="1800" dirty="0" smtClean="0">
                <a:solidFill>
                  <a:srgbClr val="003399"/>
                </a:solidFill>
              </a:rPr>
              <a:t>Identify key individuals and designate an Overall Responsible Party (ORP).</a:t>
            </a:r>
          </a:p>
          <a:p>
            <a:pPr lvl="1"/>
            <a:r>
              <a:rPr lang="en-US" sz="1800" dirty="0" smtClean="0">
                <a:solidFill>
                  <a:srgbClr val="003399"/>
                </a:solidFill>
              </a:rPr>
              <a:t>Review current security related materials and relevant laws and regulations.</a:t>
            </a:r>
          </a:p>
          <a:p>
            <a:pPr lvl="1"/>
            <a:r>
              <a:rPr lang="en-US" sz="1800" dirty="0" smtClean="0">
                <a:solidFill>
                  <a:srgbClr val="003399"/>
                </a:solidFill>
              </a:rPr>
              <a:t>Identify policies or procedures that are barriers to information sharing or sources of data security weaknesses.</a:t>
            </a:r>
          </a:p>
          <a:p>
            <a:pPr lvl="1"/>
            <a:r>
              <a:rPr lang="en-US" sz="1800" dirty="0" smtClean="0">
                <a:solidFill>
                  <a:srgbClr val="003399"/>
                </a:solidFill>
              </a:rPr>
              <a:t>Consult standard operating procedures (SOPs) from other programs.</a:t>
            </a:r>
          </a:p>
          <a:p>
            <a:pPr lvl="1"/>
            <a:r>
              <a:rPr lang="en-US" sz="1800" dirty="0" smtClean="0">
                <a:solidFill>
                  <a:srgbClr val="003399"/>
                </a:solidFill>
              </a:rPr>
              <a:t>Review history of data security breaches or near-breaches and lessons learned </a:t>
            </a:r>
          </a:p>
          <a:p>
            <a:pPr lvl="1"/>
            <a:r>
              <a:rPr lang="en-US" sz="1800" dirty="0" smtClean="0">
                <a:solidFill>
                  <a:srgbClr val="003399"/>
                </a:solidFill>
              </a:rPr>
              <a:t>Assess physical security and define the secure area.</a:t>
            </a:r>
          </a:p>
          <a:p>
            <a:pPr lvl="1"/>
            <a:r>
              <a:rPr lang="en-US" sz="1800" dirty="0" smtClean="0">
                <a:solidFill>
                  <a:srgbClr val="003399"/>
                </a:solidFill>
              </a:rPr>
              <a:t>Assess electronic security, protections, and methods of data transfer and storage.</a:t>
            </a:r>
          </a:p>
          <a:p>
            <a:pPr lvl="1"/>
            <a:r>
              <a:rPr lang="en-US" sz="1800" dirty="0" smtClean="0">
                <a:solidFill>
                  <a:srgbClr val="003399"/>
                </a:solidFill>
              </a:rPr>
              <a:t>Address factors related to security of information in non-traditional work environments including teleworking, field work, and remote work.</a:t>
            </a:r>
          </a:p>
          <a:p>
            <a:pPr lvl="1"/>
            <a:r>
              <a:rPr lang="en-US" sz="1800" dirty="0" smtClean="0">
                <a:solidFill>
                  <a:srgbClr val="003399"/>
                </a:solidFill>
              </a:rPr>
              <a:t>Assess current training needs.</a:t>
            </a:r>
          </a:p>
          <a:p>
            <a:pPr lvl="1"/>
            <a:endParaRPr lang="en-US" sz="1800" dirty="0" smtClean="0">
              <a:solidFill>
                <a:srgbClr val="003399"/>
              </a:solidFill>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2765</TotalTime>
  <Words>1534</Words>
  <Application>Microsoft Office PowerPoint</Application>
  <PresentationFormat>On-screen Show (4:3)</PresentationFormat>
  <Paragraphs>142</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Introduction to the Data Security and Confidentiality Guidelines for HIV, Viral Hepatitis, Sexually Transmitted Disease, and Tuberculosis Programs</vt:lpstr>
      <vt:lpstr>Development of CDC Guidance and Program Standards for Security and Confidentiality </vt:lpstr>
      <vt:lpstr> Need </vt:lpstr>
      <vt:lpstr>2011 NCHHSTP  Data Security and Confidentiality Guidelines</vt:lpstr>
      <vt:lpstr> Scope </vt:lpstr>
      <vt:lpstr>NCHHSTP Data Security and Confidentiality Guidelines  Content</vt:lpstr>
      <vt:lpstr>Ten Guiding Principles for the Collection, Storage, Use, and Sharing of Data </vt:lpstr>
      <vt:lpstr>Ten Guiding Principles  (continued)</vt:lpstr>
      <vt:lpstr>Initial Assessments</vt:lpstr>
      <vt:lpstr>Guidelines for Use of Fax</vt:lpstr>
      <vt:lpstr>Guidelines for Nontraditional Work Settings</vt:lpstr>
      <vt:lpstr>Data Sharing Plans</vt:lpstr>
      <vt:lpstr>Certification Process</vt:lpstr>
      <vt:lpstr>Frequently Asked Questions</vt:lpstr>
    </vt:vector>
  </TitlesOfParts>
  <Company>CDC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Centers for Disease Control &amp; Prevention</dc:creator>
  <cp:lastModifiedBy>Lauren Rosenberg</cp:lastModifiedBy>
  <cp:revision>275</cp:revision>
  <dcterms:created xsi:type="dcterms:W3CDTF">2011-05-18T14:28:46Z</dcterms:created>
  <dcterms:modified xsi:type="dcterms:W3CDTF">2012-04-09T20:03:18Z</dcterms:modified>
</cp:coreProperties>
</file>